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51" r:id="rId2"/>
    <p:sldId id="256" r:id="rId3"/>
    <p:sldId id="257" r:id="rId4"/>
    <p:sldId id="259" r:id="rId5"/>
    <p:sldId id="260" r:id="rId6"/>
    <p:sldId id="262" r:id="rId7"/>
    <p:sldId id="264" r:id="rId8"/>
    <p:sldId id="752" r:id="rId9"/>
    <p:sldId id="266" r:id="rId10"/>
    <p:sldId id="753" r:id="rId11"/>
    <p:sldId id="268" r:id="rId12"/>
    <p:sldId id="771" r:id="rId13"/>
    <p:sldId id="772" r:id="rId14"/>
    <p:sldId id="755" r:id="rId15"/>
    <p:sldId id="277" r:id="rId16"/>
    <p:sldId id="775" r:id="rId17"/>
    <p:sldId id="776" r:id="rId18"/>
    <p:sldId id="774" r:id="rId19"/>
    <p:sldId id="794" r:id="rId20"/>
    <p:sldId id="795" r:id="rId21"/>
    <p:sldId id="796" r:id="rId22"/>
    <p:sldId id="801" r:id="rId23"/>
    <p:sldId id="797" r:id="rId24"/>
    <p:sldId id="800" r:id="rId25"/>
    <p:sldId id="798" r:id="rId26"/>
    <p:sldId id="799" r:id="rId27"/>
    <p:sldId id="756" r:id="rId28"/>
    <p:sldId id="285" r:id="rId29"/>
    <p:sldId id="802" r:id="rId30"/>
    <p:sldId id="803" r:id="rId31"/>
    <p:sldId id="757" r:id="rId32"/>
    <p:sldId id="804" r:id="rId33"/>
    <p:sldId id="805" r:id="rId34"/>
    <p:sldId id="806" r:id="rId35"/>
    <p:sldId id="807" r:id="rId36"/>
    <p:sldId id="808" r:id="rId37"/>
    <p:sldId id="758" r:id="rId38"/>
    <p:sldId id="809" r:id="rId39"/>
    <p:sldId id="308" r:id="rId40"/>
    <p:sldId id="810" r:id="rId41"/>
  </p:sldIdLst>
  <p:sldSz cx="10083800" cy="7556500"/>
  <p:notesSz cx="10083800" cy="75565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91" y="-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175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7856" y="1368376"/>
            <a:ext cx="7371744" cy="24098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600"/>
              </a:lnSpc>
              <a:spcBef>
                <a:spcPts val="230"/>
              </a:spcBef>
            </a:pPr>
            <a:r>
              <a:rPr lang="pt-BR" sz="4400" spc="0" dirty="0" smtClean="0">
                <a:solidFill>
                  <a:srgbClr val="00007F"/>
                </a:solidFill>
                <a:latin typeface="Arial"/>
                <a:cs typeface="Arial"/>
              </a:rPr>
              <a:t>PYCON AMAZÔNIA</a:t>
            </a:r>
            <a:br>
              <a:rPr lang="pt-BR" sz="4400" spc="0" dirty="0" smtClean="0">
                <a:solidFill>
                  <a:srgbClr val="00007F"/>
                </a:solidFill>
                <a:latin typeface="Arial"/>
                <a:cs typeface="Arial"/>
              </a:rPr>
            </a:br>
            <a:r>
              <a:rPr lang="pt-BR" sz="4400" spc="0" dirty="0" smtClean="0">
                <a:solidFill>
                  <a:srgbClr val="00007F"/>
                </a:solidFill>
                <a:latin typeface="Arial"/>
                <a:cs typeface="Arial"/>
              </a:rPr>
              <a:t>1ª Conferência da Comunidade Python do Norte do Brasil</a:t>
            </a:r>
          </a:p>
        </p:txBody>
      </p:sp>
      <p:sp>
        <p:nvSpPr>
          <p:cNvPr id="5" name="object 4"/>
          <p:cNvSpPr txBox="1"/>
          <p:nvPr/>
        </p:nvSpPr>
        <p:spPr>
          <a:xfrm>
            <a:off x="241300" y="5559376"/>
            <a:ext cx="8382000" cy="809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600"/>
              </a:lnSpc>
              <a:spcBef>
                <a:spcPts val="230"/>
              </a:spcBef>
            </a:pPr>
            <a:r>
              <a:rPr lang="pt-BR" sz="3600" spc="0" dirty="0" smtClean="0">
                <a:solidFill>
                  <a:srgbClr val="00007F"/>
                </a:solidFill>
                <a:latin typeface="Arial"/>
                <a:cs typeface="Arial"/>
              </a:rPr>
              <a:t>Palestrante: Fabiano </a:t>
            </a:r>
            <a:r>
              <a:rPr lang="pt-BR" sz="3600" spc="0" dirty="0" err="1" smtClean="0">
                <a:solidFill>
                  <a:srgbClr val="00007F"/>
                </a:solidFill>
                <a:latin typeface="Arial"/>
                <a:cs typeface="Arial"/>
              </a:rPr>
              <a:t>Stingelin</a:t>
            </a:r>
            <a:r>
              <a:rPr lang="pt-BR" sz="3600" spc="0" dirty="0" smtClean="0">
                <a:solidFill>
                  <a:srgbClr val="00007F"/>
                </a:solidFill>
                <a:latin typeface="Arial"/>
                <a:cs typeface="Arial"/>
              </a:rPr>
              <a:t> Cardoso</a:t>
            </a:r>
          </a:p>
        </p:txBody>
      </p:sp>
      <p:sp>
        <p:nvSpPr>
          <p:cNvPr id="6" name="object 20"/>
          <p:cNvSpPr txBox="1"/>
          <p:nvPr/>
        </p:nvSpPr>
        <p:spPr>
          <a:xfrm>
            <a:off x="8623300" y="6890188"/>
            <a:ext cx="210820" cy="3170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dirty="0">
                <a:latin typeface="Times New Roman"/>
                <a:cs typeface="Times New Roman"/>
              </a:rPr>
              <a:t>1</a:t>
            </a:r>
            <a:endParaRPr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480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62020" y="659716"/>
            <a:ext cx="2171124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A</a:t>
            </a:r>
            <a:r>
              <a:rPr sz="4400" b="1" spc="-9" dirty="0" smtClean="0">
                <a:solidFill>
                  <a:srgbClr val="188989"/>
                </a:solidFill>
                <a:latin typeface="Arial"/>
                <a:cs typeface="Arial"/>
              </a:rPr>
              <a:t>g</a:t>
            </a:r>
            <a:r>
              <a:rPr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e</a:t>
            </a: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nda</a:t>
            </a:r>
            <a:endParaRPr sz="4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43379" y="3684684"/>
            <a:ext cx="226300" cy="833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3150" baseline="1295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>
              <a:latin typeface="Symbol"/>
              <a:cs typeface="Symbol"/>
            </a:endParaRPr>
          </a:p>
          <a:p>
            <a:pPr marL="12700">
              <a:lnSpc>
                <a:spcPct val="102091"/>
              </a:lnSpc>
              <a:spcBef>
                <a:spcPts val="1581"/>
              </a:spcBef>
            </a:pPr>
            <a:r>
              <a:rPr sz="2100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31670" y="4179571"/>
            <a:ext cx="6329987" cy="14617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pt-BR" sz="2800" spc="-9" dirty="0" smtClean="0">
                <a:latin typeface="Arial"/>
                <a:cs typeface="Arial"/>
              </a:rPr>
              <a:t>Interface IHM e SCADA</a:t>
            </a:r>
            <a:endParaRPr sz="2800" dirty="0">
              <a:latin typeface="Arial"/>
              <a:cs typeface="Arial"/>
            </a:endParaRPr>
          </a:p>
          <a:p>
            <a:pPr marL="12700" marR="53340">
              <a:lnSpc>
                <a:spcPct val="95825"/>
              </a:lnSpc>
              <a:spcBef>
                <a:spcPts val="892"/>
              </a:spcBef>
            </a:pPr>
            <a:r>
              <a:rPr lang="pt-BR" sz="2800" spc="-9" dirty="0" smtClean="0">
                <a:latin typeface="Arial"/>
                <a:cs typeface="Arial"/>
              </a:rPr>
              <a:t>SCADA através do Python</a:t>
            </a:r>
            <a:endParaRPr sz="2800" dirty="0">
              <a:latin typeface="Arial"/>
              <a:cs typeface="Arial"/>
            </a:endParaRPr>
          </a:p>
          <a:p>
            <a:pPr marL="12700" marR="53340">
              <a:lnSpc>
                <a:spcPct val="95825"/>
              </a:lnSpc>
              <a:spcBef>
                <a:spcPts val="1030"/>
              </a:spcBef>
            </a:pPr>
            <a:r>
              <a:rPr lang="pt-BR" sz="2800" spc="-9" dirty="0" smtClean="0">
                <a:latin typeface="Arial"/>
                <a:cs typeface="Arial"/>
              </a:rPr>
              <a:t>Resultados Esperados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43379" y="4765455"/>
            <a:ext cx="226300" cy="833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3150" baseline="1295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>
              <a:latin typeface="Symbol"/>
              <a:cs typeface="Symbol"/>
            </a:endParaRPr>
          </a:p>
          <a:p>
            <a:pPr marL="12700">
              <a:lnSpc>
                <a:spcPct val="102091"/>
              </a:lnSpc>
              <a:spcBef>
                <a:spcPts val="1581"/>
              </a:spcBef>
            </a:pPr>
            <a:r>
              <a:rPr sz="2100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47100" y="6890188"/>
            <a:ext cx="287020" cy="266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dirty="0" smtClean="0">
                <a:latin typeface="Times New Roman"/>
                <a:cs typeface="Times New Roman"/>
              </a:rPr>
              <a:t>10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8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  <p:sp>
        <p:nvSpPr>
          <p:cNvPr id="16" name="object 3"/>
          <p:cNvSpPr/>
          <p:nvPr/>
        </p:nvSpPr>
        <p:spPr>
          <a:xfrm>
            <a:off x="1460500" y="2405381"/>
            <a:ext cx="4660954" cy="687069"/>
          </a:xfrm>
          <a:custGeom>
            <a:avLst/>
            <a:gdLst/>
            <a:ahLst/>
            <a:cxnLst/>
            <a:rect l="l" t="t" r="r" b="b"/>
            <a:pathLst>
              <a:path w="8289290" h="687069">
                <a:moveTo>
                  <a:pt x="114299" y="0"/>
                </a:moveTo>
                <a:lnTo>
                  <a:pt x="74637" y="8776"/>
                </a:lnTo>
                <a:lnTo>
                  <a:pt x="39464" y="32113"/>
                </a:lnTo>
                <a:lnTo>
                  <a:pt x="13272" y="65519"/>
                </a:lnTo>
                <a:lnTo>
                  <a:pt x="550" y="104505"/>
                </a:lnTo>
                <a:lnTo>
                  <a:pt x="0" y="572769"/>
                </a:lnTo>
                <a:lnTo>
                  <a:pt x="1030" y="586212"/>
                </a:lnTo>
                <a:lnTo>
                  <a:pt x="15159" y="624877"/>
                </a:lnTo>
                <a:lnTo>
                  <a:pt x="42351" y="657555"/>
                </a:lnTo>
                <a:lnTo>
                  <a:pt x="78116" y="679757"/>
                </a:lnTo>
                <a:lnTo>
                  <a:pt x="8174990" y="687069"/>
                </a:lnTo>
                <a:lnTo>
                  <a:pt x="8188432" y="686039"/>
                </a:lnTo>
                <a:lnTo>
                  <a:pt x="8227097" y="671910"/>
                </a:lnTo>
                <a:lnTo>
                  <a:pt x="8259775" y="644718"/>
                </a:lnTo>
                <a:lnTo>
                  <a:pt x="8281977" y="608953"/>
                </a:lnTo>
                <a:lnTo>
                  <a:pt x="8289290" y="114300"/>
                </a:lnTo>
                <a:lnTo>
                  <a:pt x="8288259" y="100857"/>
                </a:lnTo>
                <a:lnTo>
                  <a:pt x="8274130" y="62192"/>
                </a:lnTo>
                <a:lnTo>
                  <a:pt x="8246938" y="29514"/>
                </a:lnTo>
                <a:lnTo>
                  <a:pt x="8211173" y="7312"/>
                </a:lnTo>
                <a:lnTo>
                  <a:pt x="114299" y="0"/>
                </a:lnTo>
              </a:path>
            </a:pathLst>
          </a:custGeom>
          <a:solidFill>
            <a:srgbClr val="E5E5E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23289" y="1726615"/>
            <a:ext cx="5198164" cy="458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latin typeface="Arial"/>
                <a:cs typeface="Arial"/>
              </a:rPr>
              <a:t>Pr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9" dirty="0" smtClean="0">
                <a:latin typeface="Arial"/>
                <a:cs typeface="Arial"/>
              </a:rPr>
              <a:t>g</a:t>
            </a:r>
            <a:r>
              <a:rPr sz="3200" spc="4" dirty="0" smtClean="0">
                <a:latin typeface="Arial"/>
                <a:cs typeface="Arial"/>
              </a:rPr>
              <a:t>r</a:t>
            </a:r>
            <a:r>
              <a:rPr sz="3200" spc="9" dirty="0" smtClean="0">
                <a:latin typeface="Arial"/>
                <a:cs typeface="Arial"/>
              </a:rPr>
              <a:t>a</a:t>
            </a:r>
            <a:r>
              <a:rPr sz="3200" spc="2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1" dirty="0" smtClean="0">
                <a:latin typeface="Arial"/>
                <a:cs typeface="Arial"/>
              </a:rPr>
              <a:t> </a:t>
            </a:r>
            <a:r>
              <a:rPr sz="3200" spc="9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9" dirty="0" smtClean="0">
                <a:latin typeface="Arial"/>
                <a:cs typeface="Arial"/>
              </a:rPr>
              <a:t> </a:t>
            </a:r>
            <a:r>
              <a:rPr lang="pt-BR" sz="3200" spc="0" dirty="0" smtClean="0">
                <a:latin typeface="Arial"/>
                <a:cs typeface="Arial"/>
              </a:rPr>
              <a:t>A</a:t>
            </a:r>
            <a:r>
              <a:rPr lang="pt-BR" sz="3200" spc="4" dirty="0" smtClean="0">
                <a:latin typeface="Arial"/>
                <a:cs typeface="Arial"/>
              </a:rPr>
              <a:t>pr</a:t>
            </a:r>
            <a:r>
              <a:rPr lang="pt-BR" sz="3200" spc="9" dirty="0" smtClean="0">
                <a:latin typeface="Arial"/>
                <a:cs typeface="Arial"/>
              </a:rPr>
              <a:t>e</a:t>
            </a:r>
            <a:r>
              <a:rPr lang="pt-BR" sz="3200" spc="0" dirty="0" smtClean="0">
                <a:latin typeface="Arial"/>
                <a:cs typeface="Arial"/>
              </a:rPr>
              <a:t>n</a:t>
            </a:r>
            <a:r>
              <a:rPr lang="pt-BR" sz="3200" spc="9" dirty="0" smtClean="0">
                <a:latin typeface="Arial"/>
                <a:cs typeface="Arial"/>
              </a:rPr>
              <a:t>d</a:t>
            </a:r>
            <a:r>
              <a:rPr lang="pt-BR" sz="3200" spc="0" dirty="0" smtClean="0">
                <a:latin typeface="Arial"/>
                <a:cs typeface="Arial"/>
              </a:rPr>
              <a:t>i</a:t>
            </a:r>
            <a:r>
              <a:rPr lang="pt-BR" sz="3200" spc="9" dirty="0" smtClean="0">
                <a:latin typeface="Arial"/>
                <a:cs typeface="Arial"/>
              </a:rPr>
              <a:t>za</a:t>
            </a:r>
            <a:r>
              <a:rPr lang="pt-BR" sz="3200" spc="0" dirty="0" smtClean="0">
                <a:latin typeface="Arial"/>
                <a:cs typeface="Arial"/>
              </a:rPr>
              <a:t>g</a:t>
            </a:r>
            <a:r>
              <a:rPr lang="pt-BR" sz="3200" spc="9" dirty="0" smtClean="0">
                <a:latin typeface="Arial"/>
                <a:cs typeface="Arial"/>
              </a:rPr>
              <a:t>e</a:t>
            </a:r>
            <a:r>
              <a:rPr lang="pt-BR" sz="3200" spc="0" dirty="0" smtClean="0">
                <a:latin typeface="Arial"/>
                <a:cs typeface="Arial"/>
              </a:rPr>
              <a:t>m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39" y="1823136"/>
            <a:ext cx="210907" cy="208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27" dirty="0" smtClean="0">
                <a:solidFill>
                  <a:srgbClr val="7F0000"/>
                </a:solidFill>
                <a:latin typeface="Symbol"/>
                <a:cs typeface="Symbol"/>
              </a:rPr>
              <a:t>●</a:t>
            </a:r>
            <a:endParaRPr sz="1400" dirty="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31669" y="2559050"/>
            <a:ext cx="6329987" cy="14617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335">
              <a:lnSpc>
                <a:spcPts val="2960"/>
              </a:lnSpc>
              <a:spcBef>
                <a:spcPts val="148"/>
              </a:spcBef>
            </a:pPr>
            <a:r>
              <a:rPr lang="pt-BR" sz="2800" spc="-9" dirty="0" smtClean="0">
                <a:latin typeface="Arial"/>
                <a:cs typeface="Arial"/>
              </a:rPr>
              <a:t>Redes Neurais Artificiais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82"/>
              </a:spcBef>
            </a:pPr>
            <a:r>
              <a:rPr lang="pt-BR" sz="2800" spc="-4" dirty="0" smtClean="0">
                <a:latin typeface="Arial"/>
                <a:cs typeface="Arial"/>
              </a:rPr>
              <a:t>Detecção versus Reconhecimento </a:t>
            </a:r>
            <a:endParaRPr sz="2800" dirty="0">
              <a:latin typeface="Arial"/>
              <a:cs typeface="Arial"/>
            </a:endParaRPr>
          </a:p>
          <a:p>
            <a:pPr marL="12700" marR="61335">
              <a:lnSpc>
                <a:spcPct val="95825"/>
              </a:lnSpc>
              <a:spcBef>
                <a:spcPts val="1040"/>
              </a:spcBef>
            </a:pPr>
            <a:r>
              <a:rPr lang="pt-BR" sz="2800" spc="-9" dirty="0" smtClean="0">
                <a:latin typeface="Arial"/>
                <a:cs typeface="Arial"/>
              </a:rPr>
              <a:t>Biblioteca </a:t>
            </a:r>
            <a:r>
              <a:rPr lang="pt-BR" sz="2800" spc="-9" dirty="0" err="1" smtClean="0">
                <a:latin typeface="Arial"/>
                <a:cs typeface="Arial"/>
              </a:rPr>
              <a:t>Pybrain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3379" y="2605184"/>
            <a:ext cx="226300" cy="831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3150" baseline="1295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 dirty="0">
              <a:latin typeface="Symbol"/>
              <a:cs typeface="Symbol"/>
            </a:endParaRPr>
          </a:p>
          <a:p>
            <a:pPr marL="12700">
              <a:lnSpc>
                <a:spcPct val="102091"/>
              </a:lnSpc>
              <a:spcBef>
                <a:spcPts val="1571"/>
              </a:spcBef>
            </a:pPr>
            <a:r>
              <a:rPr sz="2100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 dirty="0">
              <a:latin typeface="Symbol"/>
              <a:cs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6333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400" y="3886200"/>
            <a:ext cx="914400" cy="685800"/>
          </a:xfrm>
          <a:custGeom>
            <a:avLst/>
            <a:gdLst/>
            <a:ahLst/>
            <a:cxnLst/>
            <a:rect l="l" t="t" r="r" b="b"/>
            <a:pathLst>
              <a:path w="914400" h="685800">
                <a:moveTo>
                  <a:pt x="457200" y="685800"/>
                </a:moveTo>
                <a:lnTo>
                  <a:pt x="0" y="685800"/>
                </a:lnTo>
                <a:lnTo>
                  <a:pt x="0" y="0"/>
                </a:lnTo>
                <a:lnTo>
                  <a:pt x="914400" y="0"/>
                </a:lnTo>
                <a:lnTo>
                  <a:pt x="914400" y="685800"/>
                </a:lnTo>
                <a:lnTo>
                  <a:pt x="457200" y="685800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886200"/>
            <a:ext cx="914400" cy="685800"/>
          </a:xfrm>
          <a:custGeom>
            <a:avLst/>
            <a:gdLst/>
            <a:ahLst/>
            <a:cxnLst/>
            <a:rect l="l" t="t" r="r" b="b"/>
            <a:pathLst>
              <a:path w="914400" h="685800">
                <a:moveTo>
                  <a:pt x="457200" y="685800"/>
                </a:moveTo>
                <a:lnTo>
                  <a:pt x="0" y="685800"/>
                </a:lnTo>
                <a:lnTo>
                  <a:pt x="0" y="0"/>
                </a:lnTo>
                <a:lnTo>
                  <a:pt x="914400" y="0"/>
                </a:lnTo>
                <a:lnTo>
                  <a:pt x="914400" y="685800"/>
                </a:lnTo>
                <a:lnTo>
                  <a:pt x="457200" y="685800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5000" y="3886200"/>
            <a:ext cx="914400" cy="685800"/>
          </a:xfrm>
          <a:custGeom>
            <a:avLst/>
            <a:gdLst/>
            <a:ahLst/>
            <a:cxnLst/>
            <a:rect l="l" t="t" r="r" b="b"/>
            <a:pathLst>
              <a:path w="914400" h="685800">
                <a:moveTo>
                  <a:pt x="457200" y="685800"/>
                </a:moveTo>
                <a:lnTo>
                  <a:pt x="0" y="685800"/>
                </a:lnTo>
                <a:lnTo>
                  <a:pt x="0" y="0"/>
                </a:lnTo>
                <a:lnTo>
                  <a:pt x="914400" y="0"/>
                </a:lnTo>
                <a:lnTo>
                  <a:pt x="914400" y="685800"/>
                </a:lnTo>
                <a:lnTo>
                  <a:pt x="457200" y="685800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86600" y="3886200"/>
            <a:ext cx="914400" cy="685800"/>
          </a:xfrm>
          <a:custGeom>
            <a:avLst/>
            <a:gdLst/>
            <a:ahLst/>
            <a:cxnLst/>
            <a:rect l="l" t="t" r="r" b="b"/>
            <a:pathLst>
              <a:path w="914400" h="685800">
                <a:moveTo>
                  <a:pt x="457200" y="685800"/>
                </a:moveTo>
                <a:lnTo>
                  <a:pt x="0" y="685800"/>
                </a:lnTo>
                <a:lnTo>
                  <a:pt x="0" y="0"/>
                </a:lnTo>
                <a:lnTo>
                  <a:pt x="914400" y="0"/>
                </a:lnTo>
                <a:lnTo>
                  <a:pt x="914400" y="685800"/>
                </a:lnTo>
                <a:lnTo>
                  <a:pt x="457200" y="685800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29990" y="3657600"/>
            <a:ext cx="1371600" cy="1143000"/>
          </a:xfrm>
          <a:custGeom>
            <a:avLst/>
            <a:gdLst/>
            <a:ahLst/>
            <a:cxnLst/>
            <a:rect l="l" t="t" r="r" b="b"/>
            <a:pathLst>
              <a:path w="1371600" h="1143000">
                <a:moveTo>
                  <a:pt x="685800" y="1143000"/>
                </a:moveTo>
                <a:lnTo>
                  <a:pt x="0" y="1143000"/>
                </a:lnTo>
                <a:lnTo>
                  <a:pt x="0" y="0"/>
                </a:lnTo>
                <a:lnTo>
                  <a:pt x="1371600" y="0"/>
                </a:lnTo>
                <a:lnTo>
                  <a:pt x="1371600" y="1143000"/>
                </a:lnTo>
                <a:lnTo>
                  <a:pt x="685800" y="1143000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5800" y="4114800"/>
            <a:ext cx="228600" cy="1371600"/>
          </a:xfrm>
          <a:custGeom>
            <a:avLst/>
            <a:gdLst/>
            <a:ahLst/>
            <a:cxnLst/>
            <a:rect l="l" t="t" r="r" b="b"/>
            <a:pathLst>
              <a:path w="228600" h="1371600">
                <a:moveTo>
                  <a:pt x="0" y="1371600"/>
                </a:moveTo>
                <a:lnTo>
                  <a:pt x="0" y="0"/>
                </a:lnTo>
                <a:lnTo>
                  <a:pt x="228600" y="0"/>
                </a:lnTo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53589" y="4114800"/>
            <a:ext cx="228600" cy="1371600"/>
          </a:xfrm>
          <a:custGeom>
            <a:avLst/>
            <a:gdLst/>
            <a:ahLst/>
            <a:cxnLst/>
            <a:rect l="l" t="t" r="r" b="b"/>
            <a:pathLst>
              <a:path w="228600" h="1371600">
                <a:moveTo>
                  <a:pt x="0" y="1371600"/>
                </a:moveTo>
                <a:lnTo>
                  <a:pt x="0" y="0"/>
                </a:lnTo>
                <a:lnTo>
                  <a:pt x="228600" y="0"/>
                </a:lnTo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73700" y="4114800"/>
            <a:ext cx="228600" cy="1371600"/>
          </a:xfrm>
          <a:custGeom>
            <a:avLst/>
            <a:gdLst/>
            <a:ahLst/>
            <a:cxnLst/>
            <a:rect l="l" t="t" r="r" b="b"/>
            <a:pathLst>
              <a:path w="228600" h="1371600">
                <a:moveTo>
                  <a:pt x="0" y="1371600"/>
                </a:moveTo>
                <a:lnTo>
                  <a:pt x="0" y="0"/>
                </a:lnTo>
                <a:lnTo>
                  <a:pt x="228600" y="0"/>
                </a:lnTo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41490" y="4114800"/>
            <a:ext cx="229869" cy="1371600"/>
          </a:xfrm>
          <a:custGeom>
            <a:avLst/>
            <a:gdLst/>
            <a:ahLst/>
            <a:cxnLst/>
            <a:rect l="l" t="t" r="r" b="b"/>
            <a:pathLst>
              <a:path w="229869" h="1371600">
                <a:moveTo>
                  <a:pt x="1269" y="1371600"/>
                </a:moveTo>
                <a:lnTo>
                  <a:pt x="0" y="0"/>
                </a:lnTo>
                <a:lnTo>
                  <a:pt x="229869" y="0"/>
                </a:lnTo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14400" y="659716"/>
            <a:ext cx="7086599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lang="pt-BR"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     Neurônio Biológico 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591550" y="6890188"/>
            <a:ext cx="2425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1</a:t>
            </a:r>
            <a:r>
              <a:rPr lang="pt-BR" sz="1400" spc="0" dirty="0" smtClean="0">
                <a:latin typeface="Times New Roman"/>
                <a:cs typeface="Times New Roman"/>
              </a:rPr>
              <a:t>1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57200" y="3886200"/>
            <a:ext cx="4572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5" name="object 55"/>
          <p:cNvSpPr txBox="1"/>
          <p:nvPr/>
        </p:nvSpPr>
        <p:spPr>
          <a:xfrm>
            <a:off x="1828800" y="3886200"/>
            <a:ext cx="4572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7" name="object 57"/>
          <p:cNvSpPr txBox="1"/>
          <p:nvPr/>
        </p:nvSpPr>
        <p:spPr>
          <a:xfrm>
            <a:off x="3200400" y="3886200"/>
            <a:ext cx="25146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9" name="object 59"/>
          <p:cNvSpPr txBox="1"/>
          <p:nvPr/>
        </p:nvSpPr>
        <p:spPr>
          <a:xfrm>
            <a:off x="6629400" y="3886200"/>
            <a:ext cx="4572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1" name="object 61"/>
          <p:cNvSpPr txBox="1"/>
          <p:nvPr/>
        </p:nvSpPr>
        <p:spPr>
          <a:xfrm>
            <a:off x="8001000" y="3886200"/>
            <a:ext cx="4572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2" name="object 62"/>
          <p:cNvSpPr txBox="1"/>
          <p:nvPr/>
        </p:nvSpPr>
        <p:spPr>
          <a:xfrm>
            <a:off x="457200" y="4114800"/>
            <a:ext cx="228600" cy="137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3" name="object 63"/>
          <p:cNvSpPr txBox="1"/>
          <p:nvPr/>
        </p:nvSpPr>
        <p:spPr>
          <a:xfrm>
            <a:off x="685800" y="4114800"/>
            <a:ext cx="228600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4" name="object 64"/>
          <p:cNvSpPr txBox="1"/>
          <p:nvPr/>
        </p:nvSpPr>
        <p:spPr>
          <a:xfrm>
            <a:off x="1828800" y="4114800"/>
            <a:ext cx="224789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5" name="object 65"/>
          <p:cNvSpPr txBox="1"/>
          <p:nvPr/>
        </p:nvSpPr>
        <p:spPr>
          <a:xfrm>
            <a:off x="2053589" y="4114800"/>
            <a:ext cx="232410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6" name="object 66"/>
          <p:cNvSpPr txBox="1"/>
          <p:nvPr/>
        </p:nvSpPr>
        <p:spPr>
          <a:xfrm>
            <a:off x="3200400" y="4114800"/>
            <a:ext cx="2273300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7" name="object 67"/>
          <p:cNvSpPr txBox="1"/>
          <p:nvPr/>
        </p:nvSpPr>
        <p:spPr>
          <a:xfrm>
            <a:off x="5473700" y="4114800"/>
            <a:ext cx="241300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8" name="object 68"/>
          <p:cNvSpPr txBox="1"/>
          <p:nvPr/>
        </p:nvSpPr>
        <p:spPr>
          <a:xfrm>
            <a:off x="6629400" y="4114800"/>
            <a:ext cx="212725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9" name="object 69"/>
          <p:cNvSpPr txBox="1"/>
          <p:nvPr/>
        </p:nvSpPr>
        <p:spPr>
          <a:xfrm>
            <a:off x="6842125" y="4114800"/>
            <a:ext cx="244475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0" name="object 70"/>
          <p:cNvSpPr txBox="1"/>
          <p:nvPr/>
        </p:nvSpPr>
        <p:spPr>
          <a:xfrm>
            <a:off x="685800" y="4572000"/>
            <a:ext cx="1367789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2" name="object 72"/>
          <p:cNvSpPr txBox="1"/>
          <p:nvPr/>
        </p:nvSpPr>
        <p:spPr>
          <a:xfrm>
            <a:off x="5473700" y="4572000"/>
            <a:ext cx="1368425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3" name="object 73"/>
          <p:cNvSpPr txBox="1"/>
          <p:nvPr/>
        </p:nvSpPr>
        <p:spPr>
          <a:xfrm>
            <a:off x="6842125" y="4572000"/>
            <a:ext cx="1616075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76" name="Picture 6" descr="Resultado de imagem para Aeronautical Laboratory por Frank Rosenblatt percept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625600"/>
            <a:ext cx="8797152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75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400" y="3886200"/>
            <a:ext cx="914400" cy="685800"/>
          </a:xfrm>
          <a:custGeom>
            <a:avLst/>
            <a:gdLst/>
            <a:ahLst/>
            <a:cxnLst/>
            <a:rect l="l" t="t" r="r" b="b"/>
            <a:pathLst>
              <a:path w="914400" h="685800">
                <a:moveTo>
                  <a:pt x="457200" y="685800"/>
                </a:moveTo>
                <a:lnTo>
                  <a:pt x="0" y="685800"/>
                </a:lnTo>
                <a:lnTo>
                  <a:pt x="0" y="0"/>
                </a:lnTo>
                <a:lnTo>
                  <a:pt x="914400" y="0"/>
                </a:lnTo>
                <a:lnTo>
                  <a:pt x="914400" y="685800"/>
                </a:lnTo>
                <a:lnTo>
                  <a:pt x="457200" y="685800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886200"/>
            <a:ext cx="914400" cy="685800"/>
          </a:xfrm>
          <a:custGeom>
            <a:avLst/>
            <a:gdLst/>
            <a:ahLst/>
            <a:cxnLst/>
            <a:rect l="l" t="t" r="r" b="b"/>
            <a:pathLst>
              <a:path w="914400" h="685800">
                <a:moveTo>
                  <a:pt x="457200" y="685800"/>
                </a:moveTo>
                <a:lnTo>
                  <a:pt x="0" y="685800"/>
                </a:lnTo>
                <a:lnTo>
                  <a:pt x="0" y="0"/>
                </a:lnTo>
                <a:lnTo>
                  <a:pt x="914400" y="0"/>
                </a:lnTo>
                <a:lnTo>
                  <a:pt x="914400" y="685800"/>
                </a:lnTo>
                <a:lnTo>
                  <a:pt x="457200" y="685800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5000" y="3886200"/>
            <a:ext cx="914400" cy="685800"/>
          </a:xfrm>
          <a:custGeom>
            <a:avLst/>
            <a:gdLst/>
            <a:ahLst/>
            <a:cxnLst/>
            <a:rect l="l" t="t" r="r" b="b"/>
            <a:pathLst>
              <a:path w="914400" h="685800">
                <a:moveTo>
                  <a:pt x="457200" y="685800"/>
                </a:moveTo>
                <a:lnTo>
                  <a:pt x="0" y="685800"/>
                </a:lnTo>
                <a:lnTo>
                  <a:pt x="0" y="0"/>
                </a:lnTo>
                <a:lnTo>
                  <a:pt x="914400" y="0"/>
                </a:lnTo>
                <a:lnTo>
                  <a:pt x="914400" y="685800"/>
                </a:lnTo>
                <a:lnTo>
                  <a:pt x="457200" y="685800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86600" y="3886200"/>
            <a:ext cx="914400" cy="685800"/>
          </a:xfrm>
          <a:custGeom>
            <a:avLst/>
            <a:gdLst/>
            <a:ahLst/>
            <a:cxnLst/>
            <a:rect l="l" t="t" r="r" b="b"/>
            <a:pathLst>
              <a:path w="914400" h="685800">
                <a:moveTo>
                  <a:pt x="457200" y="685800"/>
                </a:moveTo>
                <a:lnTo>
                  <a:pt x="0" y="685800"/>
                </a:lnTo>
                <a:lnTo>
                  <a:pt x="0" y="0"/>
                </a:lnTo>
                <a:lnTo>
                  <a:pt x="914400" y="0"/>
                </a:lnTo>
                <a:lnTo>
                  <a:pt x="914400" y="685800"/>
                </a:lnTo>
                <a:lnTo>
                  <a:pt x="457200" y="685800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29990" y="3657600"/>
            <a:ext cx="1371600" cy="1143000"/>
          </a:xfrm>
          <a:custGeom>
            <a:avLst/>
            <a:gdLst/>
            <a:ahLst/>
            <a:cxnLst/>
            <a:rect l="l" t="t" r="r" b="b"/>
            <a:pathLst>
              <a:path w="1371600" h="1143000">
                <a:moveTo>
                  <a:pt x="685800" y="1143000"/>
                </a:moveTo>
                <a:lnTo>
                  <a:pt x="0" y="1143000"/>
                </a:lnTo>
                <a:lnTo>
                  <a:pt x="0" y="0"/>
                </a:lnTo>
                <a:lnTo>
                  <a:pt x="1371600" y="0"/>
                </a:lnTo>
                <a:lnTo>
                  <a:pt x="1371600" y="1143000"/>
                </a:lnTo>
                <a:lnTo>
                  <a:pt x="685800" y="1143000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5800" y="4114800"/>
            <a:ext cx="228600" cy="1371600"/>
          </a:xfrm>
          <a:custGeom>
            <a:avLst/>
            <a:gdLst/>
            <a:ahLst/>
            <a:cxnLst/>
            <a:rect l="l" t="t" r="r" b="b"/>
            <a:pathLst>
              <a:path w="228600" h="1371600">
                <a:moveTo>
                  <a:pt x="0" y="1371600"/>
                </a:moveTo>
                <a:lnTo>
                  <a:pt x="0" y="0"/>
                </a:lnTo>
                <a:lnTo>
                  <a:pt x="228600" y="0"/>
                </a:lnTo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53589" y="4114800"/>
            <a:ext cx="228600" cy="1371600"/>
          </a:xfrm>
          <a:custGeom>
            <a:avLst/>
            <a:gdLst/>
            <a:ahLst/>
            <a:cxnLst/>
            <a:rect l="l" t="t" r="r" b="b"/>
            <a:pathLst>
              <a:path w="228600" h="1371600">
                <a:moveTo>
                  <a:pt x="0" y="1371600"/>
                </a:moveTo>
                <a:lnTo>
                  <a:pt x="0" y="0"/>
                </a:lnTo>
                <a:lnTo>
                  <a:pt x="228600" y="0"/>
                </a:lnTo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73700" y="4114800"/>
            <a:ext cx="228600" cy="1371600"/>
          </a:xfrm>
          <a:custGeom>
            <a:avLst/>
            <a:gdLst/>
            <a:ahLst/>
            <a:cxnLst/>
            <a:rect l="l" t="t" r="r" b="b"/>
            <a:pathLst>
              <a:path w="228600" h="1371600">
                <a:moveTo>
                  <a:pt x="0" y="1371600"/>
                </a:moveTo>
                <a:lnTo>
                  <a:pt x="0" y="0"/>
                </a:lnTo>
                <a:lnTo>
                  <a:pt x="228600" y="0"/>
                </a:lnTo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41490" y="4114800"/>
            <a:ext cx="229869" cy="1371600"/>
          </a:xfrm>
          <a:custGeom>
            <a:avLst/>
            <a:gdLst/>
            <a:ahLst/>
            <a:cxnLst/>
            <a:rect l="l" t="t" r="r" b="b"/>
            <a:pathLst>
              <a:path w="229869" h="1371600">
                <a:moveTo>
                  <a:pt x="1269" y="1371600"/>
                </a:moveTo>
                <a:lnTo>
                  <a:pt x="0" y="0"/>
                </a:lnTo>
                <a:lnTo>
                  <a:pt x="229869" y="0"/>
                </a:lnTo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14400" y="659716"/>
            <a:ext cx="7086599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lang="pt-BR"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       Neurônio Artificial 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591550" y="6890188"/>
            <a:ext cx="2425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1</a:t>
            </a:r>
            <a:r>
              <a:rPr lang="pt-BR" sz="1400" spc="0" dirty="0" smtClean="0">
                <a:latin typeface="Times New Roman"/>
                <a:cs typeface="Times New Roman"/>
              </a:rPr>
              <a:t>2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57200" y="3886200"/>
            <a:ext cx="4572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5" name="object 55"/>
          <p:cNvSpPr txBox="1"/>
          <p:nvPr/>
        </p:nvSpPr>
        <p:spPr>
          <a:xfrm>
            <a:off x="1828800" y="3886200"/>
            <a:ext cx="4572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7" name="object 57"/>
          <p:cNvSpPr txBox="1"/>
          <p:nvPr/>
        </p:nvSpPr>
        <p:spPr>
          <a:xfrm>
            <a:off x="3200400" y="3886200"/>
            <a:ext cx="25146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9" name="object 59"/>
          <p:cNvSpPr txBox="1"/>
          <p:nvPr/>
        </p:nvSpPr>
        <p:spPr>
          <a:xfrm>
            <a:off x="6629400" y="3886200"/>
            <a:ext cx="4572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1" name="object 61"/>
          <p:cNvSpPr txBox="1"/>
          <p:nvPr/>
        </p:nvSpPr>
        <p:spPr>
          <a:xfrm>
            <a:off x="8001000" y="3886200"/>
            <a:ext cx="4572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2" name="object 62"/>
          <p:cNvSpPr txBox="1"/>
          <p:nvPr/>
        </p:nvSpPr>
        <p:spPr>
          <a:xfrm>
            <a:off x="457200" y="4114800"/>
            <a:ext cx="228600" cy="137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3" name="object 63"/>
          <p:cNvSpPr txBox="1"/>
          <p:nvPr/>
        </p:nvSpPr>
        <p:spPr>
          <a:xfrm>
            <a:off x="685800" y="4114800"/>
            <a:ext cx="228600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4" name="object 64"/>
          <p:cNvSpPr txBox="1"/>
          <p:nvPr/>
        </p:nvSpPr>
        <p:spPr>
          <a:xfrm>
            <a:off x="1828800" y="4114800"/>
            <a:ext cx="224789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5" name="object 65"/>
          <p:cNvSpPr txBox="1"/>
          <p:nvPr/>
        </p:nvSpPr>
        <p:spPr>
          <a:xfrm>
            <a:off x="2053589" y="4114800"/>
            <a:ext cx="232410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6" name="object 66"/>
          <p:cNvSpPr txBox="1"/>
          <p:nvPr/>
        </p:nvSpPr>
        <p:spPr>
          <a:xfrm>
            <a:off x="3200400" y="4114800"/>
            <a:ext cx="2273300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7" name="object 67"/>
          <p:cNvSpPr txBox="1"/>
          <p:nvPr/>
        </p:nvSpPr>
        <p:spPr>
          <a:xfrm>
            <a:off x="5473700" y="4114800"/>
            <a:ext cx="241300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8" name="object 68"/>
          <p:cNvSpPr txBox="1"/>
          <p:nvPr/>
        </p:nvSpPr>
        <p:spPr>
          <a:xfrm>
            <a:off x="6629400" y="4114800"/>
            <a:ext cx="212725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9" name="object 69"/>
          <p:cNvSpPr txBox="1"/>
          <p:nvPr/>
        </p:nvSpPr>
        <p:spPr>
          <a:xfrm>
            <a:off x="6842125" y="4114800"/>
            <a:ext cx="244475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0" name="object 70"/>
          <p:cNvSpPr txBox="1"/>
          <p:nvPr/>
        </p:nvSpPr>
        <p:spPr>
          <a:xfrm>
            <a:off x="685800" y="4572000"/>
            <a:ext cx="1367789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2" name="object 72"/>
          <p:cNvSpPr txBox="1"/>
          <p:nvPr/>
        </p:nvSpPr>
        <p:spPr>
          <a:xfrm>
            <a:off x="5473700" y="4572000"/>
            <a:ext cx="1368425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3" name="object 73"/>
          <p:cNvSpPr txBox="1"/>
          <p:nvPr/>
        </p:nvSpPr>
        <p:spPr>
          <a:xfrm>
            <a:off x="6842125" y="4572000"/>
            <a:ext cx="1616075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1026" name="Picture 2" descr="dinoML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25650"/>
            <a:ext cx="8855071" cy="405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</p:spTree>
    <p:extLst>
      <p:ext uri="{BB962C8B-B14F-4D97-AF65-F5344CB8AC3E}">
        <p14:creationId xmlns:p14="http://schemas.microsoft.com/office/powerpoint/2010/main" val="38899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400" y="3886200"/>
            <a:ext cx="914400" cy="685800"/>
          </a:xfrm>
          <a:custGeom>
            <a:avLst/>
            <a:gdLst/>
            <a:ahLst/>
            <a:cxnLst/>
            <a:rect l="l" t="t" r="r" b="b"/>
            <a:pathLst>
              <a:path w="914400" h="685800">
                <a:moveTo>
                  <a:pt x="457200" y="685800"/>
                </a:moveTo>
                <a:lnTo>
                  <a:pt x="0" y="685800"/>
                </a:lnTo>
                <a:lnTo>
                  <a:pt x="0" y="0"/>
                </a:lnTo>
                <a:lnTo>
                  <a:pt x="914400" y="0"/>
                </a:lnTo>
                <a:lnTo>
                  <a:pt x="914400" y="685800"/>
                </a:lnTo>
                <a:lnTo>
                  <a:pt x="457200" y="685800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3886200"/>
            <a:ext cx="914400" cy="685800"/>
          </a:xfrm>
          <a:custGeom>
            <a:avLst/>
            <a:gdLst/>
            <a:ahLst/>
            <a:cxnLst/>
            <a:rect l="l" t="t" r="r" b="b"/>
            <a:pathLst>
              <a:path w="914400" h="685800">
                <a:moveTo>
                  <a:pt x="457200" y="685800"/>
                </a:moveTo>
                <a:lnTo>
                  <a:pt x="0" y="685800"/>
                </a:lnTo>
                <a:lnTo>
                  <a:pt x="0" y="0"/>
                </a:lnTo>
                <a:lnTo>
                  <a:pt x="914400" y="0"/>
                </a:lnTo>
                <a:lnTo>
                  <a:pt x="914400" y="685800"/>
                </a:lnTo>
                <a:lnTo>
                  <a:pt x="457200" y="685800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5000" y="3886200"/>
            <a:ext cx="914400" cy="685800"/>
          </a:xfrm>
          <a:custGeom>
            <a:avLst/>
            <a:gdLst/>
            <a:ahLst/>
            <a:cxnLst/>
            <a:rect l="l" t="t" r="r" b="b"/>
            <a:pathLst>
              <a:path w="914400" h="685800">
                <a:moveTo>
                  <a:pt x="457200" y="685800"/>
                </a:moveTo>
                <a:lnTo>
                  <a:pt x="0" y="685800"/>
                </a:lnTo>
                <a:lnTo>
                  <a:pt x="0" y="0"/>
                </a:lnTo>
                <a:lnTo>
                  <a:pt x="914400" y="0"/>
                </a:lnTo>
                <a:lnTo>
                  <a:pt x="914400" y="685800"/>
                </a:lnTo>
                <a:lnTo>
                  <a:pt x="457200" y="685800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86600" y="3886200"/>
            <a:ext cx="914400" cy="685800"/>
          </a:xfrm>
          <a:custGeom>
            <a:avLst/>
            <a:gdLst/>
            <a:ahLst/>
            <a:cxnLst/>
            <a:rect l="l" t="t" r="r" b="b"/>
            <a:pathLst>
              <a:path w="914400" h="685800">
                <a:moveTo>
                  <a:pt x="457200" y="685800"/>
                </a:moveTo>
                <a:lnTo>
                  <a:pt x="0" y="685800"/>
                </a:lnTo>
                <a:lnTo>
                  <a:pt x="0" y="0"/>
                </a:lnTo>
                <a:lnTo>
                  <a:pt x="914400" y="0"/>
                </a:lnTo>
                <a:lnTo>
                  <a:pt x="914400" y="685800"/>
                </a:lnTo>
                <a:lnTo>
                  <a:pt x="457200" y="685800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29990" y="3657600"/>
            <a:ext cx="1371600" cy="1143000"/>
          </a:xfrm>
          <a:custGeom>
            <a:avLst/>
            <a:gdLst/>
            <a:ahLst/>
            <a:cxnLst/>
            <a:rect l="l" t="t" r="r" b="b"/>
            <a:pathLst>
              <a:path w="1371600" h="1143000">
                <a:moveTo>
                  <a:pt x="685800" y="1143000"/>
                </a:moveTo>
                <a:lnTo>
                  <a:pt x="0" y="1143000"/>
                </a:lnTo>
                <a:lnTo>
                  <a:pt x="0" y="0"/>
                </a:lnTo>
                <a:lnTo>
                  <a:pt x="1371600" y="0"/>
                </a:lnTo>
                <a:lnTo>
                  <a:pt x="1371600" y="1143000"/>
                </a:lnTo>
                <a:lnTo>
                  <a:pt x="685800" y="1143000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5800" y="4114800"/>
            <a:ext cx="228600" cy="1371600"/>
          </a:xfrm>
          <a:custGeom>
            <a:avLst/>
            <a:gdLst/>
            <a:ahLst/>
            <a:cxnLst/>
            <a:rect l="l" t="t" r="r" b="b"/>
            <a:pathLst>
              <a:path w="228600" h="1371600">
                <a:moveTo>
                  <a:pt x="0" y="1371600"/>
                </a:moveTo>
                <a:lnTo>
                  <a:pt x="0" y="0"/>
                </a:lnTo>
                <a:lnTo>
                  <a:pt x="228600" y="0"/>
                </a:lnTo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53589" y="4114800"/>
            <a:ext cx="228600" cy="1371600"/>
          </a:xfrm>
          <a:custGeom>
            <a:avLst/>
            <a:gdLst/>
            <a:ahLst/>
            <a:cxnLst/>
            <a:rect l="l" t="t" r="r" b="b"/>
            <a:pathLst>
              <a:path w="228600" h="1371600">
                <a:moveTo>
                  <a:pt x="0" y="1371600"/>
                </a:moveTo>
                <a:lnTo>
                  <a:pt x="0" y="0"/>
                </a:lnTo>
                <a:lnTo>
                  <a:pt x="228600" y="0"/>
                </a:lnTo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73700" y="4114800"/>
            <a:ext cx="228600" cy="1371600"/>
          </a:xfrm>
          <a:custGeom>
            <a:avLst/>
            <a:gdLst/>
            <a:ahLst/>
            <a:cxnLst/>
            <a:rect l="l" t="t" r="r" b="b"/>
            <a:pathLst>
              <a:path w="228600" h="1371600">
                <a:moveTo>
                  <a:pt x="0" y="1371600"/>
                </a:moveTo>
                <a:lnTo>
                  <a:pt x="0" y="0"/>
                </a:lnTo>
                <a:lnTo>
                  <a:pt x="228600" y="0"/>
                </a:lnTo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41490" y="4114800"/>
            <a:ext cx="229869" cy="1371600"/>
          </a:xfrm>
          <a:custGeom>
            <a:avLst/>
            <a:gdLst/>
            <a:ahLst/>
            <a:cxnLst/>
            <a:rect l="l" t="t" r="r" b="b"/>
            <a:pathLst>
              <a:path w="229869" h="1371600">
                <a:moveTo>
                  <a:pt x="1269" y="1371600"/>
                </a:moveTo>
                <a:lnTo>
                  <a:pt x="0" y="0"/>
                </a:lnTo>
                <a:lnTo>
                  <a:pt x="229869" y="0"/>
                </a:lnTo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14400" y="659716"/>
            <a:ext cx="7086599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lang="pt-BR"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     Rede Neural Artificial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591550" y="6890188"/>
            <a:ext cx="2425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13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57200" y="3886200"/>
            <a:ext cx="4572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5" name="object 55"/>
          <p:cNvSpPr txBox="1"/>
          <p:nvPr/>
        </p:nvSpPr>
        <p:spPr>
          <a:xfrm>
            <a:off x="1828800" y="3886200"/>
            <a:ext cx="4572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7" name="object 57"/>
          <p:cNvSpPr txBox="1"/>
          <p:nvPr/>
        </p:nvSpPr>
        <p:spPr>
          <a:xfrm>
            <a:off x="3200400" y="3886200"/>
            <a:ext cx="25146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9" name="object 59"/>
          <p:cNvSpPr txBox="1"/>
          <p:nvPr/>
        </p:nvSpPr>
        <p:spPr>
          <a:xfrm>
            <a:off x="6629400" y="3886200"/>
            <a:ext cx="4572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1" name="object 61"/>
          <p:cNvSpPr txBox="1"/>
          <p:nvPr/>
        </p:nvSpPr>
        <p:spPr>
          <a:xfrm>
            <a:off x="8001000" y="3886200"/>
            <a:ext cx="4572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2" name="object 62"/>
          <p:cNvSpPr txBox="1"/>
          <p:nvPr/>
        </p:nvSpPr>
        <p:spPr>
          <a:xfrm>
            <a:off x="457200" y="4114800"/>
            <a:ext cx="228600" cy="137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3" name="object 63"/>
          <p:cNvSpPr txBox="1"/>
          <p:nvPr/>
        </p:nvSpPr>
        <p:spPr>
          <a:xfrm>
            <a:off x="685800" y="4114800"/>
            <a:ext cx="228600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4" name="object 64"/>
          <p:cNvSpPr txBox="1"/>
          <p:nvPr/>
        </p:nvSpPr>
        <p:spPr>
          <a:xfrm>
            <a:off x="1828800" y="4114800"/>
            <a:ext cx="224789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5" name="object 65"/>
          <p:cNvSpPr txBox="1"/>
          <p:nvPr/>
        </p:nvSpPr>
        <p:spPr>
          <a:xfrm>
            <a:off x="2053589" y="4114800"/>
            <a:ext cx="232410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6" name="object 66"/>
          <p:cNvSpPr txBox="1"/>
          <p:nvPr/>
        </p:nvSpPr>
        <p:spPr>
          <a:xfrm>
            <a:off x="3200400" y="4114800"/>
            <a:ext cx="2273300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7" name="object 67"/>
          <p:cNvSpPr txBox="1"/>
          <p:nvPr/>
        </p:nvSpPr>
        <p:spPr>
          <a:xfrm>
            <a:off x="5473700" y="4114800"/>
            <a:ext cx="241300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8" name="object 68"/>
          <p:cNvSpPr txBox="1"/>
          <p:nvPr/>
        </p:nvSpPr>
        <p:spPr>
          <a:xfrm>
            <a:off x="6629400" y="4114800"/>
            <a:ext cx="212725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9" name="object 69"/>
          <p:cNvSpPr txBox="1"/>
          <p:nvPr/>
        </p:nvSpPr>
        <p:spPr>
          <a:xfrm>
            <a:off x="6842125" y="4114800"/>
            <a:ext cx="244475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0" name="object 70"/>
          <p:cNvSpPr txBox="1"/>
          <p:nvPr/>
        </p:nvSpPr>
        <p:spPr>
          <a:xfrm>
            <a:off x="685800" y="4572000"/>
            <a:ext cx="1367789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2" name="object 72"/>
          <p:cNvSpPr txBox="1"/>
          <p:nvPr/>
        </p:nvSpPr>
        <p:spPr>
          <a:xfrm>
            <a:off x="5473700" y="4572000"/>
            <a:ext cx="1368425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3" name="object 73"/>
          <p:cNvSpPr txBox="1"/>
          <p:nvPr/>
        </p:nvSpPr>
        <p:spPr>
          <a:xfrm>
            <a:off x="6842125" y="4572000"/>
            <a:ext cx="1616075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86" y="1701368"/>
            <a:ext cx="7693414" cy="535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</p:spTree>
    <p:extLst>
      <p:ext uri="{BB962C8B-B14F-4D97-AF65-F5344CB8AC3E}">
        <p14:creationId xmlns:p14="http://schemas.microsoft.com/office/powerpoint/2010/main" val="50809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62020" y="659716"/>
            <a:ext cx="2171124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A</a:t>
            </a:r>
            <a:r>
              <a:rPr sz="4400" b="1" spc="-9" dirty="0" smtClean="0">
                <a:solidFill>
                  <a:srgbClr val="188989"/>
                </a:solidFill>
                <a:latin typeface="Arial"/>
                <a:cs typeface="Arial"/>
              </a:rPr>
              <a:t>g</a:t>
            </a:r>
            <a:r>
              <a:rPr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e</a:t>
            </a: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nda</a:t>
            </a:r>
            <a:endParaRPr sz="4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31670" y="4179571"/>
            <a:ext cx="6329987" cy="14617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pt-BR" sz="2800" spc="-9" dirty="0" smtClean="0">
                <a:latin typeface="Arial"/>
                <a:cs typeface="Arial"/>
              </a:rPr>
              <a:t>Interface IHM e SCADA</a:t>
            </a:r>
            <a:endParaRPr sz="2800" dirty="0">
              <a:latin typeface="Arial"/>
              <a:cs typeface="Arial"/>
            </a:endParaRPr>
          </a:p>
          <a:p>
            <a:pPr marL="12700" marR="53340">
              <a:lnSpc>
                <a:spcPct val="95825"/>
              </a:lnSpc>
              <a:spcBef>
                <a:spcPts val="892"/>
              </a:spcBef>
            </a:pPr>
            <a:r>
              <a:rPr lang="pt-BR" sz="2800" spc="-9" dirty="0" smtClean="0">
                <a:latin typeface="Arial"/>
                <a:cs typeface="Arial"/>
              </a:rPr>
              <a:t>SCADA através do Python</a:t>
            </a:r>
            <a:endParaRPr sz="2800" dirty="0">
              <a:latin typeface="Arial"/>
              <a:cs typeface="Arial"/>
            </a:endParaRPr>
          </a:p>
          <a:p>
            <a:pPr marL="12700" marR="53340">
              <a:lnSpc>
                <a:spcPct val="95825"/>
              </a:lnSpc>
              <a:spcBef>
                <a:spcPts val="1030"/>
              </a:spcBef>
            </a:pPr>
            <a:r>
              <a:rPr lang="pt-BR" sz="2800" spc="-9" dirty="0" smtClean="0">
                <a:latin typeface="Arial"/>
                <a:cs typeface="Arial"/>
              </a:rPr>
              <a:t>Resultados Esperados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43379" y="4765455"/>
            <a:ext cx="226300" cy="833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3150" baseline="1295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>
              <a:latin typeface="Symbol"/>
              <a:cs typeface="Symbol"/>
            </a:endParaRPr>
          </a:p>
          <a:p>
            <a:pPr marL="12700">
              <a:lnSpc>
                <a:spcPct val="102091"/>
              </a:lnSpc>
              <a:spcBef>
                <a:spcPts val="1581"/>
              </a:spcBef>
            </a:pPr>
            <a:r>
              <a:rPr sz="2100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53321" y="6890188"/>
            <a:ext cx="380799" cy="266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dirty="0" smtClean="0">
                <a:latin typeface="Times New Roman"/>
                <a:cs typeface="Times New Roman"/>
              </a:rPr>
              <a:t>14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8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  <p:sp>
        <p:nvSpPr>
          <p:cNvPr id="16" name="object 3"/>
          <p:cNvSpPr/>
          <p:nvPr/>
        </p:nvSpPr>
        <p:spPr>
          <a:xfrm>
            <a:off x="1460500" y="3472181"/>
            <a:ext cx="6019800" cy="687069"/>
          </a:xfrm>
          <a:custGeom>
            <a:avLst/>
            <a:gdLst/>
            <a:ahLst/>
            <a:cxnLst/>
            <a:rect l="l" t="t" r="r" b="b"/>
            <a:pathLst>
              <a:path w="8289290" h="687069">
                <a:moveTo>
                  <a:pt x="114299" y="0"/>
                </a:moveTo>
                <a:lnTo>
                  <a:pt x="74637" y="8776"/>
                </a:lnTo>
                <a:lnTo>
                  <a:pt x="39464" y="32113"/>
                </a:lnTo>
                <a:lnTo>
                  <a:pt x="13272" y="65519"/>
                </a:lnTo>
                <a:lnTo>
                  <a:pt x="550" y="104505"/>
                </a:lnTo>
                <a:lnTo>
                  <a:pt x="0" y="572769"/>
                </a:lnTo>
                <a:lnTo>
                  <a:pt x="1030" y="586212"/>
                </a:lnTo>
                <a:lnTo>
                  <a:pt x="15159" y="624877"/>
                </a:lnTo>
                <a:lnTo>
                  <a:pt x="42351" y="657555"/>
                </a:lnTo>
                <a:lnTo>
                  <a:pt x="78116" y="679757"/>
                </a:lnTo>
                <a:lnTo>
                  <a:pt x="8174990" y="687069"/>
                </a:lnTo>
                <a:lnTo>
                  <a:pt x="8188432" y="686039"/>
                </a:lnTo>
                <a:lnTo>
                  <a:pt x="8227097" y="671910"/>
                </a:lnTo>
                <a:lnTo>
                  <a:pt x="8259775" y="644718"/>
                </a:lnTo>
                <a:lnTo>
                  <a:pt x="8281977" y="608953"/>
                </a:lnTo>
                <a:lnTo>
                  <a:pt x="8289290" y="114300"/>
                </a:lnTo>
                <a:lnTo>
                  <a:pt x="8288259" y="100857"/>
                </a:lnTo>
                <a:lnTo>
                  <a:pt x="8274130" y="62192"/>
                </a:lnTo>
                <a:lnTo>
                  <a:pt x="8246938" y="29514"/>
                </a:lnTo>
                <a:lnTo>
                  <a:pt x="8211173" y="7312"/>
                </a:lnTo>
                <a:lnTo>
                  <a:pt x="114299" y="0"/>
                </a:lnTo>
              </a:path>
            </a:pathLst>
          </a:custGeom>
          <a:solidFill>
            <a:srgbClr val="E5E5E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23289" y="1726615"/>
            <a:ext cx="5198164" cy="458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latin typeface="Arial"/>
                <a:cs typeface="Arial"/>
              </a:rPr>
              <a:t>Pr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9" dirty="0" smtClean="0">
                <a:latin typeface="Arial"/>
                <a:cs typeface="Arial"/>
              </a:rPr>
              <a:t>g</a:t>
            </a:r>
            <a:r>
              <a:rPr sz="3200" spc="4" dirty="0" smtClean="0">
                <a:latin typeface="Arial"/>
                <a:cs typeface="Arial"/>
              </a:rPr>
              <a:t>r</a:t>
            </a:r>
            <a:r>
              <a:rPr sz="3200" spc="9" dirty="0" smtClean="0">
                <a:latin typeface="Arial"/>
                <a:cs typeface="Arial"/>
              </a:rPr>
              <a:t>a</a:t>
            </a:r>
            <a:r>
              <a:rPr sz="3200" spc="2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1" dirty="0" smtClean="0">
                <a:latin typeface="Arial"/>
                <a:cs typeface="Arial"/>
              </a:rPr>
              <a:t> </a:t>
            </a:r>
            <a:r>
              <a:rPr sz="3200" spc="9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9" dirty="0" smtClean="0">
                <a:latin typeface="Arial"/>
                <a:cs typeface="Arial"/>
              </a:rPr>
              <a:t> </a:t>
            </a:r>
            <a:r>
              <a:rPr lang="pt-BR" sz="3200" spc="0" dirty="0" smtClean="0">
                <a:latin typeface="Arial"/>
                <a:cs typeface="Arial"/>
              </a:rPr>
              <a:t>A</a:t>
            </a:r>
            <a:r>
              <a:rPr lang="pt-BR" sz="3200" spc="4" dirty="0" smtClean="0">
                <a:latin typeface="Arial"/>
                <a:cs typeface="Arial"/>
              </a:rPr>
              <a:t>pr</a:t>
            </a:r>
            <a:r>
              <a:rPr lang="pt-BR" sz="3200" spc="9" dirty="0" smtClean="0">
                <a:latin typeface="Arial"/>
                <a:cs typeface="Arial"/>
              </a:rPr>
              <a:t>e</a:t>
            </a:r>
            <a:r>
              <a:rPr lang="pt-BR" sz="3200" spc="0" dirty="0" smtClean="0">
                <a:latin typeface="Arial"/>
                <a:cs typeface="Arial"/>
              </a:rPr>
              <a:t>n</a:t>
            </a:r>
            <a:r>
              <a:rPr lang="pt-BR" sz="3200" spc="9" dirty="0" smtClean="0">
                <a:latin typeface="Arial"/>
                <a:cs typeface="Arial"/>
              </a:rPr>
              <a:t>d</a:t>
            </a:r>
            <a:r>
              <a:rPr lang="pt-BR" sz="3200" spc="0" dirty="0" smtClean="0">
                <a:latin typeface="Arial"/>
                <a:cs typeface="Arial"/>
              </a:rPr>
              <a:t>i</a:t>
            </a:r>
            <a:r>
              <a:rPr lang="pt-BR" sz="3200" spc="9" dirty="0" smtClean="0">
                <a:latin typeface="Arial"/>
                <a:cs typeface="Arial"/>
              </a:rPr>
              <a:t>za</a:t>
            </a:r>
            <a:r>
              <a:rPr lang="pt-BR" sz="3200" spc="0" dirty="0" smtClean="0">
                <a:latin typeface="Arial"/>
                <a:cs typeface="Arial"/>
              </a:rPr>
              <a:t>g</a:t>
            </a:r>
            <a:r>
              <a:rPr lang="pt-BR" sz="3200" spc="9" dirty="0" smtClean="0">
                <a:latin typeface="Arial"/>
                <a:cs typeface="Arial"/>
              </a:rPr>
              <a:t>e</a:t>
            </a:r>
            <a:r>
              <a:rPr lang="pt-BR" sz="3200" spc="0" dirty="0" smtClean="0">
                <a:latin typeface="Arial"/>
                <a:cs typeface="Arial"/>
              </a:rPr>
              <a:t>m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39" y="1823136"/>
            <a:ext cx="210907" cy="208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27" dirty="0" smtClean="0">
                <a:solidFill>
                  <a:srgbClr val="7F0000"/>
                </a:solidFill>
                <a:latin typeface="Symbol"/>
                <a:cs typeface="Symbol"/>
              </a:rPr>
              <a:t>●</a:t>
            </a:r>
            <a:endParaRPr sz="1400" dirty="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31669" y="2559050"/>
            <a:ext cx="6329987" cy="14617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335">
              <a:lnSpc>
                <a:spcPts val="2960"/>
              </a:lnSpc>
              <a:spcBef>
                <a:spcPts val="148"/>
              </a:spcBef>
            </a:pPr>
            <a:r>
              <a:rPr lang="pt-BR" sz="2800" spc="-9" dirty="0" smtClean="0">
                <a:latin typeface="Arial"/>
                <a:cs typeface="Arial"/>
              </a:rPr>
              <a:t>Redes Neurais Profundas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82"/>
              </a:spcBef>
            </a:pPr>
            <a:r>
              <a:rPr lang="pt-BR" sz="2800" spc="-4" dirty="0" smtClean="0">
                <a:latin typeface="Arial"/>
                <a:cs typeface="Arial"/>
              </a:rPr>
              <a:t>Detecção versus Reconhecimento </a:t>
            </a:r>
            <a:endParaRPr sz="2800" dirty="0">
              <a:latin typeface="Arial"/>
              <a:cs typeface="Arial"/>
            </a:endParaRPr>
          </a:p>
          <a:p>
            <a:pPr marL="12700" marR="61335">
              <a:lnSpc>
                <a:spcPct val="95825"/>
              </a:lnSpc>
              <a:spcBef>
                <a:spcPts val="1040"/>
              </a:spcBef>
            </a:pPr>
            <a:r>
              <a:rPr lang="pt-BR" sz="2800" spc="-9" dirty="0" smtClean="0">
                <a:latin typeface="Arial"/>
                <a:cs typeface="Arial"/>
              </a:rPr>
              <a:t>Biblioteca </a:t>
            </a:r>
            <a:r>
              <a:rPr lang="pt-BR" sz="2800" spc="-9" dirty="0" err="1" smtClean="0">
                <a:latin typeface="Arial"/>
                <a:cs typeface="Arial"/>
              </a:rPr>
              <a:t>Pybrain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3379" y="2605184"/>
            <a:ext cx="226300" cy="831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3150" baseline="1295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 dirty="0">
              <a:latin typeface="Symbol"/>
              <a:cs typeface="Symbol"/>
            </a:endParaRPr>
          </a:p>
          <a:p>
            <a:pPr marL="12700">
              <a:lnSpc>
                <a:spcPct val="102091"/>
              </a:lnSpc>
              <a:spcBef>
                <a:spcPts val="1571"/>
              </a:spcBef>
            </a:pPr>
            <a:r>
              <a:rPr sz="2100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 dirty="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43379" y="3684684"/>
            <a:ext cx="226300" cy="833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3150" baseline="1295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 dirty="0">
              <a:latin typeface="Symbol"/>
              <a:cs typeface="Symbol"/>
            </a:endParaRPr>
          </a:p>
          <a:p>
            <a:pPr marL="12700">
              <a:lnSpc>
                <a:spcPct val="102091"/>
              </a:lnSpc>
              <a:spcBef>
                <a:spcPts val="1581"/>
              </a:spcBef>
            </a:pPr>
            <a:r>
              <a:rPr sz="2100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 dirty="0">
              <a:latin typeface="Symbol"/>
              <a:cs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6646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39110" y="659716"/>
            <a:ext cx="299339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lang="pt-BR" sz="4400" b="1" spc="4" dirty="0" err="1" smtClean="0">
                <a:solidFill>
                  <a:srgbClr val="188989"/>
                </a:solidFill>
                <a:latin typeface="Arial"/>
                <a:cs typeface="Arial"/>
              </a:rPr>
              <a:t>PyBrain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91550" y="6890188"/>
            <a:ext cx="2425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22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098" name="Picture 2" descr="dinoMl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851900" cy="75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19"/>
          <p:cNvSpPr txBox="1"/>
          <p:nvPr/>
        </p:nvSpPr>
        <p:spPr>
          <a:xfrm>
            <a:off x="599440" y="73850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  <p:sp>
        <p:nvSpPr>
          <p:cNvPr id="7" name="object 20"/>
          <p:cNvSpPr txBox="1"/>
          <p:nvPr/>
        </p:nvSpPr>
        <p:spPr>
          <a:xfrm>
            <a:off x="8591550" y="6890188"/>
            <a:ext cx="2425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dirty="0" smtClean="0">
                <a:latin typeface="Times New Roman"/>
                <a:cs typeface="Times New Roman"/>
              </a:rPr>
              <a:t>15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9900" y="659716"/>
            <a:ext cx="812165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lang="pt-BR"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Algoritmos de Aprendizagem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91550" y="6890188"/>
            <a:ext cx="2425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dirty="0" smtClean="0">
                <a:latin typeface="Times New Roman"/>
                <a:cs typeface="Times New Roman"/>
              </a:rPr>
              <a:t>16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617220" y="1585848"/>
            <a:ext cx="7785825" cy="4978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pt-BR" sz="3200" spc="9" dirty="0">
                <a:latin typeface="Arial"/>
                <a:cs typeface="Arial"/>
              </a:rPr>
              <a:t>Aprendizado supervisionado</a:t>
            </a:r>
          </a:p>
          <a:p>
            <a:pPr marL="12700">
              <a:lnSpc>
                <a:spcPts val="3370"/>
              </a:lnSpc>
              <a:spcBef>
                <a:spcPts val="168"/>
              </a:spcBef>
            </a:pPr>
            <a:endParaRPr lang="pt-BR" sz="3200" spc="9" dirty="0">
              <a:latin typeface="Arial"/>
              <a:cs typeface="Arial"/>
            </a:endParaRPr>
          </a:p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pt-BR" sz="3200" spc="9" dirty="0">
                <a:latin typeface="Arial"/>
                <a:cs typeface="Arial"/>
              </a:rPr>
              <a:t>#  Back-</a:t>
            </a:r>
            <a:r>
              <a:rPr lang="pt-BR" sz="3200" spc="9" dirty="0" err="1">
                <a:latin typeface="Arial"/>
                <a:cs typeface="Arial"/>
              </a:rPr>
              <a:t>Propagation</a:t>
            </a:r>
            <a:endParaRPr lang="pt-BR" sz="3200" spc="9" dirty="0">
              <a:latin typeface="Arial"/>
              <a:cs typeface="Arial"/>
            </a:endParaRPr>
          </a:p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pt-BR" sz="3200" spc="9" dirty="0">
                <a:latin typeface="Arial"/>
                <a:cs typeface="Arial"/>
              </a:rPr>
              <a:t>#  R-</a:t>
            </a:r>
            <a:r>
              <a:rPr lang="pt-BR" sz="3200" spc="9" dirty="0" err="1">
                <a:latin typeface="Arial"/>
                <a:cs typeface="Arial"/>
              </a:rPr>
              <a:t>Prop</a:t>
            </a:r>
            <a:endParaRPr lang="pt-BR" sz="3200" spc="9" dirty="0">
              <a:latin typeface="Arial"/>
              <a:cs typeface="Arial"/>
            </a:endParaRPr>
          </a:p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pt-BR" sz="3200" spc="9" dirty="0">
                <a:latin typeface="Arial"/>
                <a:cs typeface="Arial"/>
              </a:rPr>
              <a:t>#  </a:t>
            </a:r>
            <a:r>
              <a:rPr lang="pt-BR" sz="3200" spc="9" dirty="0" err="1">
                <a:latin typeface="Arial"/>
                <a:cs typeface="Arial"/>
              </a:rPr>
              <a:t>Support</a:t>
            </a:r>
            <a:r>
              <a:rPr lang="pt-BR" sz="3200" spc="9" dirty="0">
                <a:latin typeface="Arial"/>
                <a:cs typeface="Arial"/>
              </a:rPr>
              <a:t>-Vector-</a:t>
            </a:r>
            <a:r>
              <a:rPr lang="pt-BR" sz="3200" spc="9" dirty="0" err="1">
                <a:latin typeface="Arial"/>
                <a:cs typeface="Arial"/>
              </a:rPr>
              <a:t>Machines</a:t>
            </a:r>
            <a:r>
              <a:rPr lang="pt-BR" sz="3200" spc="9" dirty="0">
                <a:latin typeface="Arial"/>
                <a:cs typeface="Arial"/>
              </a:rPr>
              <a:t> (SVM</a:t>
            </a:r>
            <a:r>
              <a:rPr lang="pt-BR" sz="3200" spc="9" dirty="0" smtClean="0">
                <a:latin typeface="Arial"/>
                <a:cs typeface="Arial"/>
              </a:rPr>
              <a:t>)</a:t>
            </a:r>
          </a:p>
          <a:p>
            <a:pPr marL="12700">
              <a:lnSpc>
                <a:spcPts val="3370"/>
              </a:lnSpc>
              <a:spcBef>
                <a:spcPts val="168"/>
              </a:spcBef>
            </a:pPr>
            <a:endParaRPr lang="pt-BR" sz="3200" dirty="0" smtClean="0">
              <a:latin typeface="Arial"/>
              <a:cs typeface="Arial"/>
            </a:endParaRPr>
          </a:p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pt-BR" sz="3200" dirty="0" smtClean="0">
                <a:latin typeface="Arial"/>
                <a:cs typeface="Arial"/>
              </a:rPr>
              <a:t>Aprendizado </a:t>
            </a:r>
            <a:r>
              <a:rPr lang="pt-BR" sz="3200" dirty="0">
                <a:latin typeface="Arial"/>
                <a:cs typeface="Arial"/>
              </a:rPr>
              <a:t>não supervisionado</a:t>
            </a:r>
          </a:p>
          <a:p>
            <a:pPr marL="12700">
              <a:lnSpc>
                <a:spcPts val="3370"/>
              </a:lnSpc>
              <a:spcBef>
                <a:spcPts val="168"/>
              </a:spcBef>
            </a:pPr>
            <a:endParaRPr lang="pt-BR" sz="3200" dirty="0">
              <a:latin typeface="Arial"/>
              <a:cs typeface="Arial"/>
            </a:endParaRPr>
          </a:p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pt-BR" sz="3200" dirty="0">
                <a:latin typeface="Arial"/>
                <a:cs typeface="Arial"/>
              </a:rPr>
              <a:t>#  K-</a:t>
            </a:r>
            <a:r>
              <a:rPr lang="pt-BR" sz="3200" dirty="0" err="1">
                <a:latin typeface="Arial"/>
                <a:cs typeface="Arial"/>
              </a:rPr>
              <a:t>means</a:t>
            </a:r>
            <a:r>
              <a:rPr lang="pt-BR" sz="3200" dirty="0">
                <a:latin typeface="Arial"/>
                <a:cs typeface="Arial"/>
              </a:rPr>
              <a:t> </a:t>
            </a:r>
            <a:r>
              <a:rPr lang="pt-BR" sz="3200" dirty="0" err="1">
                <a:latin typeface="Arial"/>
                <a:cs typeface="Arial"/>
              </a:rPr>
              <a:t>clustering</a:t>
            </a:r>
            <a:endParaRPr lang="pt-BR" sz="3200" dirty="0">
              <a:latin typeface="Arial"/>
              <a:cs typeface="Arial"/>
            </a:endParaRPr>
          </a:p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pt-BR" sz="3200" dirty="0">
                <a:latin typeface="Arial"/>
                <a:cs typeface="Arial"/>
              </a:rPr>
              <a:t>#  LSH for </a:t>
            </a:r>
            <a:r>
              <a:rPr lang="pt-BR" sz="3200" dirty="0" err="1">
                <a:latin typeface="Arial"/>
                <a:cs typeface="Arial"/>
              </a:rPr>
              <a:t>Hamming</a:t>
            </a:r>
            <a:r>
              <a:rPr lang="pt-BR" sz="3200" dirty="0">
                <a:latin typeface="Arial"/>
                <a:cs typeface="Arial"/>
              </a:rPr>
              <a:t> </a:t>
            </a:r>
            <a:r>
              <a:rPr lang="pt-BR" sz="3200" dirty="0" err="1">
                <a:latin typeface="Arial"/>
                <a:cs typeface="Arial"/>
              </a:rPr>
              <a:t>and</a:t>
            </a:r>
            <a:r>
              <a:rPr lang="pt-BR" sz="3200" dirty="0">
                <a:latin typeface="Arial"/>
                <a:cs typeface="Arial"/>
              </a:rPr>
              <a:t> </a:t>
            </a:r>
            <a:r>
              <a:rPr lang="pt-BR" sz="3200" dirty="0" err="1">
                <a:latin typeface="Arial"/>
                <a:cs typeface="Arial"/>
              </a:rPr>
              <a:t>Euclidean</a:t>
            </a:r>
            <a:r>
              <a:rPr lang="pt-BR" sz="3200" dirty="0">
                <a:latin typeface="Arial"/>
                <a:cs typeface="Arial"/>
              </a:rPr>
              <a:t> </a:t>
            </a:r>
            <a:r>
              <a:rPr lang="pt-BR" sz="3200" dirty="0" err="1">
                <a:latin typeface="Arial"/>
                <a:cs typeface="Arial"/>
              </a:rPr>
              <a:t>Spaces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</p:spTree>
    <p:extLst>
      <p:ext uri="{BB962C8B-B14F-4D97-AF65-F5344CB8AC3E}">
        <p14:creationId xmlns:p14="http://schemas.microsoft.com/office/powerpoint/2010/main" val="17245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0665" y="659716"/>
            <a:ext cx="762508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lang="pt-BR"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Redes Neurais em Python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91550" y="6890188"/>
            <a:ext cx="2425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dirty="0" smtClean="0">
                <a:latin typeface="Times New Roman"/>
                <a:cs typeface="Times New Roman"/>
              </a:rPr>
              <a:t>17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617220" y="1585848"/>
            <a:ext cx="7785825" cy="4978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lang="pt-BR" sz="3200" spc="9" dirty="0">
              <a:latin typeface="Arial"/>
              <a:cs typeface="Arial"/>
            </a:endParaRPr>
          </a:p>
          <a:p>
            <a:pPr marL="12700">
              <a:lnSpc>
                <a:spcPts val="3370"/>
              </a:lnSpc>
              <a:spcBef>
                <a:spcPts val="168"/>
              </a:spcBef>
            </a:pPr>
            <a:endParaRPr lang="pt-BR" sz="3200" spc="9" dirty="0">
              <a:latin typeface="Arial"/>
              <a:cs typeface="Arial"/>
            </a:endParaRPr>
          </a:p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pt-BR" sz="3200" spc="9" dirty="0">
                <a:latin typeface="Arial"/>
                <a:cs typeface="Arial"/>
              </a:rPr>
              <a:t>#  </a:t>
            </a:r>
            <a:r>
              <a:rPr lang="pt-BR" sz="3200" spc="9" dirty="0" err="1">
                <a:latin typeface="Arial"/>
                <a:cs typeface="Arial"/>
              </a:rPr>
              <a:t>Feed-forward</a:t>
            </a:r>
            <a:r>
              <a:rPr lang="pt-BR" sz="3200" spc="9" dirty="0">
                <a:latin typeface="Arial"/>
                <a:cs typeface="Arial"/>
              </a:rPr>
              <a:t> networks</a:t>
            </a:r>
          </a:p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pt-BR" sz="3200" spc="9" dirty="0">
                <a:latin typeface="Arial"/>
                <a:cs typeface="Arial"/>
              </a:rPr>
              <a:t>#  </a:t>
            </a:r>
            <a:r>
              <a:rPr lang="pt-BR" sz="3200" spc="9" dirty="0" err="1">
                <a:latin typeface="Arial"/>
                <a:cs typeface="Arial"/>
              </a:rPr>
              <a:t>Recurrent</a:t>
            </a:r>
            <a:r>
              <a:rPr lang="pt-BR" sz="3200" spc="9" dirty="0">
                <a:latin typeface="Arial"/>
                <a:cs typeface="Arial"/>
              </a:rPr>
              <a:t> networks (RNN), incluindo as arquiteturas de </a:t>
            </a:r>
            <a:r>
              <a:rPr lang="pt-BR" sz="3200" spc="9" dirty="0" err="1">
                <a:latin typeface="Arial"/>
                <a:cs typeface="Arial"/>
              </a:rPr>
              <a:t>Long</a:t>
            </a:r>
            <a:r>
              <a:rPr lang="pt-BR" sz="3200" spc="9" dirty="0">
                <a:latin typeface="Arial"/>
                <a:cs typeface="Arial"/>
              </a:rPr>
              <a:t> Short-</a:t>
            </a:r>
            <a:r>
              <a:rPr lang="pt-BR" sz="3200" spc="9" dirty="0" err="1">
                <a:latin typeface="Arial"/>
                <a:cs typeface="Arial"/>
              </a:rPr>
              <a:t>Term</a:t>
            </a:r>
            <a:r>
              <a:rPr lang="pt-BR" sz="3200" spc="9" dirty="0">
                <a:latin typeface="Arial"/>
                <a:cs typeface="Arial"/>
              </a:rPr>
              <a:t> </a:t>
            </a:r>
            <a:r>
              <a:rPr lang="pt-BR" sz="3200" spc="9" dirty="0" err="1">
                <a:latin typeface="Arial"/>
                <a:cs typeface="Arial"/>
              </a:rPr>
              <a:t>Memory</a:t>
            </a:r>
            <a:r>
              <a:rPr lang="pt-BR" sz="3200" spc="9" dirty="0">
                <a:latin typeface="Arial"/>
                <a:cs typeface="Arial"/>
              </a:rPr>
              <a:t> (LSTM)</a:t>
            </a:r>
          </a:p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pt-BR" sz="3200" spc="9" dirty="0">
                <a:latin typeface="Arial"/>
                <a:cs typeface="Arial"/>
              </a:rPr>
              <a:t>#  </a:t>
            </a:r>
            <a:r>
              <a:rPr lang="pt-BR" sz="3200" spc="9" dirty="0" err="1">
                <a:latin typeface="Arial"/>
                <a:cs typeface="Arial"/>
              </a:rPr>
              <a:t>Multi-Dimensional</a:t>
            </a:r>
            <a:r>
              <a:rPr lang="pt-BR" sz="3200" spc="9" dirty="0">
                <a:latin typeface="Arial"/>
                <a:cs typeface="Arial"/>
              </a:rPr>
              <a:t> </a:t>
            </a:r>
            <a:r>
              <a:rPr lang="pt-BR" sz="3200" spc="9" dirty="0" err="1">
                <a:latin typeface="Arial"/>
                <a:cs typeface="Arial"/>
              </a:rPr>
              <a:t>Recurrent</a:t>
            </a:r>
            <a:r>
              <a:rPr lang="pt-BR" sz="3200" spc="9" dirty="0">
                <a:latin typeface="Arial"/>
                <a:cs typeface="Arial"/>
              </a:rPr>
              <a:t> Networks (MDRNN)</a:t>
            </a:r>
          </a:p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pt-BR" sz="3200" spc="9" dirty="0">
                <a:latin typeface="Arial"/>
                <a:cs typeface="Arial"/>
              </a:rPr>
              <a:t>#  Self-</a:t>
            </a:r>
            <a:r>
              <a:rPr lang="pt-BR" sz="3200" spc="9" dirty="0" err="1">
                <a:latin typeface="Arial"/>
                <a:cs typeface="Arial"/>
              </a:rPr>
              <a:t>Organizing</a:t>
            </a:r>
            <a:r>
              <a:rPr lang="pt-BR" sz="3200" spc="9" dirty="0">
                <a:latin typeface="Arial"/>
                <a:cs typeface="Arial"/>
              </a:rPr>
              <a:t> </a:t>
            </a:r>
            <a:r>
              <a:rPr lang="pt-BR" sz="3200" spc="9" dirty="0" err="1">
                <a:latin typeface="Arial"/>
                <a:cs typeface="Arial"/>
              </a:rPr>
              <a:t>Maps</a:t>
            </a:r>
            <a:r>
              <a:rPr lang="pt-BR" sz="3200" spc="9" dirty="0">
                <a:latin typeface="Arial"/>
                <a:cs typeface="Arial"/>
              </a:rPr>
              <a:t> (</a:t>
            </a:r>
            <a:r>
              <a:rPr lang="pt-BR" sz="3200" spc="9" dirty="0" err="1">
                <a:latin typeface="Arial"/>
                <a:cs typeface="Arial"/>
              </a:rPr>
              <a:t>Kohonen</a:t>
            </a:r>
            <a:r>
              <a:rPr lang="pt-BR" sz="3200" spc="9" dirty="0">
                <a:latin typeface="Arial"/>
                <a:cs typeface="Arial"/>
              </a:rPr>
              <a:t> networks)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</p:spTree>
    <p:extLst>
      <p:ext uri="{BB962C8B-B14F-4D97-AF65-F5344CB8AC3E}">
        <p14:creationId xmlns:p14="http://schemas.microsoft.com/office/powerpoint/2010/main" val="23308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8500" y="120650"/>
            <a:ext cx="769620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lang="pt-BR"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Reconhecimento de Voz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91550" y="6890188"/>
            <a:ext cx="2425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dirty="0" smtClean="0">
                <a:latin typeface="Times New Roman"/>
                <a:cs typeface="Times New Roman"/>
              </a:rPr>
              <a:t>18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9" name="object 5"/>
          <p:cNvSpPr txBox="1"/>
          <p:nvPr/>
        </p:nvSpPr>
        <p:spPr>
          <a:xfrm>
            <a:off x="546100" y="806450"/>
            <a:ext cx="7772400" cy="6521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 err="1">
                <a:latin typeface="Courier New"/>
                <a:cs typeface="Courier New"/>
              </a:rPr>
              <a:t>import</a:t>
            </a:r>
            <a:r>
              <a:rPr lang="pt-BR" sz="2800" baseline="4904" dirty="0">
                <a:latin typeface="Courier New"/>
                <a:cs typeface="Courier New"/>
              </a:rPr>
              <a:t> os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 err="1">
                <a:latin typeface="Courier New"/>
                <a:cs typeface="Courier New"/>
              </a:rPr>
              <a:t>import</a:t>
            </a:r>
            <a:r>
              <a:rPr lang="pt-BR" sz="2800" baseline="4904" dirty="0">
                <a:latin typeface="Courier New"/>
                <a:cs typeface="Courier New"/>
              </a:rPr>
              <a:t> </a:t>
            </a:r>
            <a:r>
              <a:rPr lang="pt-BR" sz="2800" baseline="4904" dirty="0" err="1">
                <a:latin typeface="Courier New"/>
                <a:cs typeface="Courier New"/>
              </a:rPr>
              <a:t>argparse</a:t>
            </a:r>
            <a:r>
              <a:rPr lang="pt-BR" sz="2800" baseline="4904" dirty="0">
                <a:latin typeface="Courier New"/>
                <a:cs typeface="Courier New"/>
              </a:rPr>
              <a:t> 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 err="1" smtClean="0">
                <a:latin typeface="Courier New"/>
                <a:cs typeface="Courier New"/>
              </a:rPr>
              <a:t>import</a:t>
            </a:r>
            <a:r>
              <a:rPr lang="pt-BR" sz="2800" baseline="4904" dirty="0" smtClean="0">
                <a:latin typeface="Courier New"/>
                <a:cs typeface="Courier New"/>
              </a:rPr>
              <a:t> </a:t>
            </a:r>
            <a:r>
              <a:rPr lang="pt-BR" sz="2800" baseline="4904" dirty="0" err="1">
                <a:latin typeface="Courier New"/>
                <a:cs typeface="Courier New"/>
              </a:rPr>
              <a:t>numpy</a:t>
            </a:r>
            <a:r>
              <a:rPr lang="pt-BR" sz="2800" baseline="4904" dirty="0">
                <a:latin typeface="Courier New"/>
                <a:cs typeface="Courier New"/>
              </a:rPr>
              <a:t> as </a:t>
            </a:r>
            <a:r>
              <a:rPr lang="pt-BR" sz="2800" baseline="4904" dirty="0" err="1">
                <a:latin typeface="Courier New"/>
                <a:cs typeface="Courier New"/>
              </a:rPr>
              <a:t>np</a:t>
            </a:r>
            <a:r>
              <a:rPr lang="pt-BR" sz="2800" baseline="4904" dirty="0">
                <a:latin typeface="Courier New"/>
                <a:cs typeface="Courier New"/>
              </a:rPr>
              <a:t> </a:t>
            </a:r>
            <a:endParaRPr lang="pt-BR" sz="2800" baseline="4904" dirty="0" smtClean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endParaRPr lang="pt-BR" sz="28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 err="1">
                <a:latin typeface="Courier New"/>
                <a:cs typeface="Courier New"/>
              </a:rPr>
              <a:t>from</a:t>
            </a:r>
            <a:r>
              <a:rPr lang="pt-BR" sz="2800" baseline="4904" dirty="0">
                <a:latin typeface="Courier New"/>
                <a:cs typeface="Courier New"/>
              </a:rPr>
              <a:t> scipy.io </a:t>
            </a:r>
            <a:r>
              <a:rPr lang="pt-BR" sz="2800" baseline="4904" dirty="0" err="1">
                <a:latin typeface="Courier New"/>
                <a:cs typeface="Courier New"/>
              </a:rPr>
              <a:t>import</a:t>
            </a:r>
            <a:r>
              <a:rPr lang="pt-BR" sz="2800" baseline="4904" dirty="0">
                <a:latin typeface="Courier New"/>
                <a:cs typeface="Courier New"/>
              </a:rPr>
              <a:t> </a:t>
            </a:r>
            <a:r>
              <a:rPr lang="pt-BR" sz="2800" baseline="4904" dirty="0" err="1">
                <a:latin typeface="Courier New"/>
                <a:cs typeface="Courier New"/>
              </a:rPr>
              <a:t>wavfile</a:t>
            </a:r>
            <a:r>
              <a:rPr lang="pt-BR" sz="2800" baseline="4904" dirty="0">
                <a:latin typeface="Courier New"/>
                <a:cs typeface="Courier New"/>
              </a:rPr>
              <a:t> 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 err="1" smtClean="0">
                <a:latin typeface="Courier New"/>
                <a:cs typeface="Courier New"/>
              </a:rPr>
              <a:t>from</a:t>
            </a:r>
            <a:r>
              <a:rPr lang="pt-BR" sz="2800" baseline="4904" dirty="0" smtClean="0">
                <a:latin typeface="Courier New"/>
                <a:cs typeface="Courier New"/>
              </a:rPr>
              <a:t> </a:t>
            </a:r>
            <a:r>
              <a:rPr lang="pt-BR" sz="2800" baseline="4904" dirty="0" err="1">
                <a:latin typeface="Courier New"/>
                <a:cs typeface="Courier New"/>
              </a:rPr>
              <a:t>features</a:t>
            </a:r>
            <a:r>
              <a:rPr lang="pt-BR" sz="2800" baseline="4904" dirty="0">
                <a:latin typeface="Courier New"/>
                <a:cs typeface="Courier New"/>
              </a:rPr>
              <a:t> </a:t>
            </a:r>
            <a:r>
              <a:rPr lang="pt-BR" sz="2800" baseline="4904" dirty="0" err="1">
                <a:latin typeface="Courier New"/>
                <a:cs typeface="Courier New"/>
              </a:rPr>
              <a:t>import</a:t>
            </a:r>
            <a:r>
              <a:rPr lang="pt-BR" sz="2800" baseline="4904" dirty="0">
                <a:latin typeface="Courier New"/>
                <a:cs typeface="Courier New"/>
              </a:rPr>
              <a:t> </a:t>
            </a:r>
            <a:r>
              <a:rPr lang="pt-BR" sz="2800" baseline="4904" dirty="0" err="1" smtClean="0">
                <a:latin typeface="Courier New"/>
                <a:cs typeface="Courier New"/>
              </a:rPr>
              <a:t>mfcc</a:t>
            </a:r>
            <a:endParaRPr lang="pt-BR" sz="2800" baseline="4904" dirty="0" smtClean="0">
              <a:latin typeface="Courier New"/>
              <a:cs typeface="Courier New"/>
            </a:endParaRPr>
          </a:p>
          <a:p>
            <a:pPr marL="12700" lvl="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 err="1">
                <a:solidFill>
                  <a:prstClr val="black"/>
                </a:solidFill>
                <a:latin typeface="Courier New"/>
                <a:cs typeface="Courier New"/>
              </a:rPr>
              <a:t>from</a:t>
            </a:r>
            <a:r>
              <a:rPr lang="pt-BR" sz="2800" baseline="4904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pt-BR" sz="2800" baseline="4904" dirty="0" err="1">
                <a:solidFill>
                  <a:prstClr val="black"/>
                </a:solidFill>
                <a:latin typeface="Courier New"/>
                <a:cs typeface="Courier New"/>
              </a:rPr>
              <a:t>hmmlearn</a:t>
            </a:r>
            <a:r>
              <a:rPr lang="pt-BR" sz="2800" baseline="4904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pt-BR" sz="2800" baseline="4904" dirty="0" err="1">
                <a:solidFill>
                  <a:prstClr val="black"/>
                </a:solidFill>
                <a:latin typeface="Courier New"/>
                <a:cs typeface="Courier New"/>
              </a:rPr>
              <a:t>import</a:t>
            </a:r>
            <a:r>
              <a:rPr lang="pt-BR" sz="2800" baseline="4904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pt-BR" sz="2800" baseline="4904" dirty="0" err="1">
                <a:solidFill>
                  <a:prstClr val="black"/>
                </a:solidFill>
                <a:latin typeface="Courier New"/>
                <a:cs typeface="Courier New"/>
              </a:rPr>
              <a:t>hmm</a:t>
            </a:r>
            <a:endParaRPr lang="pt-BR" sz="2800" baseline="4904" dirty="0">
              <a:solidFill>
                <a:prstClr val="black"/>
              </a:solidFill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endParaRPr lang="pt-BR" sz="2800" baseline="4904" dirty="0" smtClean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 err="1" smtClean="0">
                <a:latin typeface="Courier New"/>
                <a:cs typeface="Courier New"/>
              </a:rPr>
              <a:t>from</a:t>
            </a:r>
            <a:r>
              <a:rPr lang="pt-BR" sz="2800" baseline="4904" dirty="0" smtClean="0">
                <a:latin typeface="Courier New"/>
                <a:cs typeface="Courier New"/>
              </a:rPr>
              <a:t> </a:t>
            </a:r>
            <a:r>
              <a:rPr lang="pt-BR" sz="2800" baseline="4904" dirty="0" err="1">
                <a:latin typeface="Courier New"/>
                <a:cs typeface="Courier New"/>
              </a:rPr>
              <a:t>sklearn.externals</a:t>
            </a:r>
            <a:r>
              <a:rPr lang="pt-BR" sz="2800" baseline="4904" dirty="0">
                <a:latin typeface="Courier New"/>
                <a:cs typeface="Courier New"/>
              </a:rPr>
              <a:t> </a:t>
            </a:r>
            <a:r>
              <a:rPr lang="pt-BR" sz="2800" baseline="4904" dirty="0" err="1">
                <a:latin typeface="Courier New"/>
                <a:cs typeface="Courier New"/>
              </a:rPr>
              <a:t>import</a:t>
            </a:r>
            <a:r>
              <a:rPr lang="pt-BR" sz="2800" baseline="4904" dirty="0">
                <a:latin typeface="Courier New"/>
                <a:cs typeface="Courier New"/>
              </a:rPr>
              <a:t> </a:t>
            </a:r>
            <a:r>
              <a:rPr lang="pt-BR" sz="2800" baseline="4904" dirty="0" err="1" smtClean="0">
                <a:latin typeface="Courier New"/>
                <a:cs typeface="Courier New"/>
              </a:rPr>
              <a:t>joblib</a:t>
            </a:r>
            <a:endParaRPr lang="pt-BR" sz="2800" baseline="4904" dirty="0" smtClean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endParaRPr lang="pt-BR" sz="28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 err="1">
                <a:latin typeface="Courier New"/>
                <a:cs typeface="Courier New"/>
              </a:rPr>
              <a:t>def</a:t>
            </a:r>
            <a:r>
              <a:rPr lang="pt-BR" sz="2800" baseline="4904" dirty="0">
                <a:latin typeface="Courier New"/>
                <a:cs typeface="Courier New"/>
              </a:rPr>
              <a:t> </a:t>
            </a:r>
            <a:r>
              <a:rPr lang="pt-BR" sz="2800" baseline="4904" dirty="0" err="1">
                <a:latin typeface="Courier New"/>
                <a:cs typeface="Courier New"/>
              </a:rPr>
              <a:t>build_arg_parser</a:t>
            </a:r>
            <a:r>
              <a:rPr lang="pt-BR" sz="2800" baseline="4904" dirty="0">
                <a:latin typeface="Courier New"/>
                <a:cs typeface="Courier New"/>
              </a:rPr>
              <a:t>():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>
                <a:latin typeface="Courier New"/>
                <a:cs typeface="Courier New"/>
              </a:rPr>
              <a:t>    </a:t>
            </a:r>
            <a:r>
              <a:rPr lang="pt-BR" sz="2800" baseline="4904" dirty="0" err="1">
                <a:latin typeface="Courier New"/>
                <a:cs typeface="Courier New"/>
              </a:rPr>
              <a:t>parser</a:t>
            </a:r>
            <a:r>
              <a:rPr lang="pt-BR" sz="2800" baseline="4904" dirty="0">
                <a:latin typeface="Courier New"/>
                <a:cs typeface="Courier New"/>
              </a:rPr>
              <a:t> = </a:t>
            </a:r>
            <a:r>
              <a:rPr lang="pt-BR" sz="2800" baseline="4904" dirty="0" smtClean="0">
                <a:latin typeface="Courier New"/>
                <a:cs typeface="Courier New"/>
              </a:rPr>
              <a:t>			</a:t>
            </a:r>
            <a:r>
              <a:rPr lang="pt-BR" sz="2800" baseline="4904" dirty="0" err="1" smtClean="0">
                <a:latin typeface="Courier New"/>
                <a:cs typeface="Courier New"/>
              </a:rPr>
              <a:t>argparse.ArgumentParser</a:t>
            </a:r>
            <a:r>
              <a:rPr lang="pt-BR" sz="2800" baseline="4904" dirty="0" smtClean="0">
                <a:latin typeface="Courier New"/>
                <a:cs typeface="Courier New"/>
              </a:rPr>
              <a:t>(</a:t>
            </a:r>
            <a:r>
              <a:rPr lang="pt-BR" sz="2800" baseline="4904" dirty="0" err="1" smtClean="0">
                <a:latin typeface="Courier New"/>
                <a:cs typeface="Courier New"/>
              </a:rPr>
              <a:t>description</a:t>
            </a:r>
            <a:r>
              <a:rPr lang="pt-BR" sz="2800" baseline="4904" dirty="0">
                <a:latin typeface="Courier New"/>
                <a:cs typeface="Courier New"/>
              </a:rPr>
              <a:t>='</a:t>
            </a:r>
            <a:r>
              <a:rPr lang="pt-BR" sz="2800" baseline="4904" dirty="0" err="1">
                <a:latin typeface="Courier New"/>
                <a:cs typeface="Courier New"/>
              </a:rPr>
              <a:t>Trains</a:t>
            </a:r>
            <a:r>
              <a:rPr lang="pt-BR" sz="2800" baseline="4904" dirty="0">
                <a:latin typeface="Courier New"/>
                <a:cs typeface="Courier New"/>
              </a:rPr>
              <a:t> </a:t>
            </a:r>
            <a:r>
              <a:rPr lang="pt-BR" sz="2800" baseline="4904" dirty="0" err="1">
                <a:latin typeface="Courier New"/>
                <a:cs typeface="Courier New"/>
              </a:rPr>
              <a:t>the</a:t>
            </a:r>
            <a:r>
              <a:rPr lang="pt-BR" sz="2800" baseline="4904" dirty="0">
                <a:latin typeface="Courier New"/>
                <a:cs typeface="Courier New"/>
              </a:rPr>
              <a:t> </a:t>
            </a:r>
            <a:r>
              <a:rPr lang="pt-BR" sz="2800" baseline="4904" dirty="0" smtClean="0">
                <a:latin typeface="Courier New"/>
                <a:cs typeface="Courier New"/>
              </a:rPr>
              <a:t>	HMM </a:t>
            </a:r>
            <a:r>
              <a:rPr lang="pt-BR" sz="2800" baseline="4904" dirty="0" err="1">
                <a:latin typeface="Courier New"/>
                <a:cs typeface="Courier New"/>
              </a:rPr>
              <a:t>classifier</a:t>
            </a:r>
            <a:r>
              <a:rPr lang="pt-BR" sz="2800" baseline="4904" dirty="0">
                <a:latin typeface="Courier New"/>
                <a:cs typeface="Courier New"/>
              </a:rPr>
              <a:t>')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>
                <a:latin typeface="Courier New"/>
                <a:cs typeface="Courier New"/>
              </a:rPr>
              <a:t>    </a:t>
            </a:r>
            <a:r>
              <a:rPr lang="pt-BR" sz="2800" baseline="4904" dirty="0" err="1">
                <a:latin typeface="Courier New"/>
                <a:cs typeface="Courier New"/>
              </a:rPr>
              <a:t>parser.add_argument</a:t>
            </a:r>
            <a:r>
              <a:rPr lang="pt-BR" sz="2800" baseline="4904" dirty="0">
                <a:latin typeface="Courier New"/>
                <a:cs typeface="Courier New"/>
              </a:rPr>
              <a:t>("--input-folder", </a:t>
            </a:r>
            <a:r>
              <a:rPr lang="pt-BR" sz="2800" baseline="4904" dirty="0" smtClean="0">
                <a:latin typeface="Courier New"/>
                <a:cs typeface="Courier New"/>
              </a:rPr>
              <a:t>	</a:t>
            </a:r>
            <a:r>
              <a:rPr lang="pt-BR" sz="2800" baseline="4904" dirty="0" err="1" smtClean="0">
                <a:latin typeface="Courier New"/>
                <a:cs typeface="Courier New"/>
              </a:rPr>
              <a:t>dest</a:t>
            </a:r>
            <a:r>
              <a:rPr lang="pt-BR" sz="2800" baseline="4904" dirty="0">
                <a:latin typeface="Courier New"/>
                <a:cs typeface="Courier New"/>
              </a:rPr>
              <a:t>="</a:t>
            </a:r>
            <a:r>
              <a:rPr lang="pt-BR" sz="2800" baseline="4904" dirty="0" err="1">
                <a:latin typeface="Courier New"/>
                <a:cs typeface="Courier New"/>
              </a:rPr>
              <a:t>input_folder</a:t>
            </a:r>
            <a:r>
              <a:rPr lang="pt-BR" sz="2800" baseline="4904" dirty="0">
                <a:latin typeface="Courier New"/>
                <a:cs typeface="Courier New"/>
              </a:rPr>
              <a:t>", </a:t>
            </a:r>
            <a:r>
              <a:rPr lang="pt-BR" sz="2800" baseline="4904" dirty="0" err="1">
                <a:latin typeface="Courier New"/>
                <a:cs typeface="Courier New"/>
              </a:rPr>
              <a:t>required</a:t>
            </a:r>
            <a:r>
              <a:rPr lang="pt-BR" sz="2800" baseline="4904" dirty="0">
                <a:latin typeface="Courier New"/>
                <a:cs typeface="Courier New"/>
              </a:rPr>
              <a:t>=</a:t>
            </a:r>
            <a:r>
              <a:rPr lang="pt-BR" sz="2800" baseline="4904" dirty="0" err="1">
                <a:latin typeface="Courier New"/>
                <a:cs typeface="Courier New"/>
              </a:rPr>
              <a:t>True</a:t>
            </a:r>
            <a:r>
              <a:rPr lang="pt-BR" sz="2800" baseline="4904" dirty="0">
                <a:latin typeface="Courier New"/>
                <a:cs typeface="Courier New"/>
              </a:rPr>
              <a:t>,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>
                <a:latin typeface="Courier New"/>
                <a:cs typeface="Courier New"/>
              </a:rPr>
              <a:t>       </a:t>
            </a:r>
            <a:r>
              <a:rPr lang="pt-BR" sz="2800" baseline="4904" dirty="0" smtClean="0">
                <a:latin typeface="Courier New"/>
                <a:cs typeface="Courier New"/>
              </a:rPr>
              <a:t>help</a:t>
            </a:r>
            <a:r>
              <a:rPr lang="pt-BR" sz="2800" baseline="4904" dirty="0">
                <a:latin typeface="Courier New"/>
                <a:cs typeface="Courier New"/>
              </a:rPr>
              <a:t>="Input folder </a:t>
            </a:r>
            <a:r>
              <a:rPr lang="pt-BR" sz="2800" baseline="4904" dirty="0" err="1">
                <a:latin typeface="Courier New"/>
                <a:cs typeface="Courier New"/>
              </a:rPr>
              <a:t>containing</a:t>
            </a:r>
            <a:r>
              <a:rPr lang="pt-BR" sz="2800" baseline="4904" dirty="0">
                <a:latin typeface="Courier New"/>
                <a:cs typeface="Courier New"/>
              </a:rPr>
              <a:t> </a:t>
            </a:r>
            <a:r>
              <a:rPr lang="pt-BR" sz="2800" baseline="4904" dirty="0" err="1">
                <a:latin typeface="Courier New"/>
                <a:cs typeface="Courier New"/>
              </a:rPr>
              <a:t>the</a:t>
            </a:r>
            <a:r>
              <a:rPr lang="pt-BR" sz="2800" baseline="4904" dirty="0">
                <a:latin typeface="Courier New"/>
                <a:cs typeface="Courier New"/>
              </a:rPr>
              <a:t> </a:t>
            </a:r>
            <a:r>
              <a:rPr lang="pt-BR" sz="2800" baseline="4904" dirty="0" err="1">
                <a:latin typeface="Courier New"/>
                <a:cs typeface="Courier New"/>
              </a:rPr>
              <a:t>audio</a:t>
            </a:r>
            <a:r>
              <a:rPr lang="pt-BR" sz="2800" baseline="4904" dirty="0">
                <a:latin typeface="Courier New"/>
                <a:cs typeface="Courier New"/>
              </a:rPr>
              <a:t> files </a:t>
            </a:r>
            <a:r>
              <a:rPr lang="pt-BR" sz="2800" baseline="4904" dirty="0" smtClean="0">
                <a:latin typeface="Courier New"/>
                <a:cs typeface="Courier New"/>
              </a:rPr>
              <a:t>	in </a:t>
            </a:r>
            <a:r>
              <a:rPr lang="pt-BR" sz="2800" baseline="4904" dirty="0" err="1">
                <a:latin typeface="Courier New"/>
                <a:cs typeface="Courier New"/>
              </a:rPr>
              <a:t>subfolders</a:t>
            </a:r>
            <a:r>
              <a:rPr lang="pt-BR" sz="2800" baseline="4904" dirty="0">
                <a:latin typeface="Courier New"/>
                <a:cs typeface="Courier New"/>
              </a:rPr>
              <a:t>")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>
                <a:latin typeface="Courier New"/>
                <a:cs typeface="Courier New"/>
              </a:rPr>
              <a:t>    </a:t>
            </a:r>
            <a:r>
              <a:rPr lang="pt-BR" sz="2800" baseline="4904" dirty="0" err="1">
                <a:latin typeface="Courier New"/>
                <a:cs typeface="Courier New"/>
              </a:rPr>
              <a:t>return</a:t>
            </a:r>
            <a:r>
              <a:rPr lang="pt-BR" sz="2800" baseline="4904" dirty="0">
                <a:latin typeface="Courier New"/>
                <a:cs typeface="Courier New"/>
              </a:rPr>
              <a:t> </a:t>
            </a:r>
            <a:r>
              <a:rPr lang="pt-BR" sz="2800" baseline="4904" dirty="0" err="1" smtClean="0">
                <a:latin typeface="Courier New"/>
                <a:cs typeface="Courier New"/>
              </a:rPr>
              <a:t>parser</a:t>
            </a:r>
            <a:endParaRPr lang="pt-BR" sz="28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endParaRPr lang="pt-BR" sz="2700" baseline="4904" dirty="0">
              <a:latin typeface="Courier New"/>
              <a:cs typeface="Courier New"/>
            </a:endParaRPr>
          </a:p>
        </p:txBody>
      </p:sp>
      <p:sp>
        <p:nvSpPr>
          <p:cNvPr id="21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</p:spTree>
    <p:extLst>
      <p:ext uri="{BB962C8B-B14F-4D97-AF65-F5344CB8AC3E}">
        <p14:creationId xmlns:p14="http://schemas.microsoft.com/office/powerpoint/2010/main" val="45859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8500" y="120650"/>
            <a:ext cx="769620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lang="pt-BR"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Reconhecimento de Voz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91550" y="6890188"/>
            <a:ext cx="2425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dirty="0" smtClean="0">
                <a:latin typeface="Times New Roman"/>
                <a:cs typeface="Times New Roman"/>
              </a:rPr>
              <a:t>19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9" name="object 5"/>
          <p:cNvSpPr txBox="1"/>
          <p:nvPr/>
        </p:nvSpPr>
        <p:spPr>
          <a:xfrm>
            <a:off x="774700" y="806450"/>
            <a:ext cx="7816850" cy="6521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 err="1">
                <a:latin typeface="Courier New"/>
                <a:cs typeface="Courier New"/>
              </a:rPr>
              <a:t>class</a:t>
            </a:r>
            <a:r>
              <a:rPr lang="pt-BR" sz="2800" baseline="4904" dirty="0">
                <a:latin typeface="Courier New"/>
                <a:cs typeface="Courier New"/>
              </a:rPr>
              <a:t> </a:t>
            </a:r>
            <a:r>
              <a:rPr lang="pt-BR" sz="2800" baseline="4904" dirty="0" err="1">
                <a:latin typeface="Courier New"/>
                <a:cs typeface="Courier New"/>
              </a:rPr>
              <a:t>HMMTrainer</a:t>
            </a:r>
            <a:r>
              <a:rPr lang="pt-BR" sz="2800" baseline="4904" dirty="0">
                <a:latin typeface="Courier New"/>
                <a:cs typeface="Courier New"/>
              </a:rPr>
              <a:t>(</a:t>
            </a:r>
            <a:r>
              <a:rPr lang="pt-BR" sz="2800" baseline="4904" dirty="0" err="1">
                <a:latin typeface="Courier New"/>
                <a:cs typeface="Courier New"/>
              </a:rPr>
              <a:t>object</a:t>
            </a:r>
            <a:r>
              <a:rPr lang="pt-BR" sz="2800" baseline="4904" dirty="0">
                <a:latin typeface="Courier New"/>
                <a:cs typeface="Courier New"/>
              </a:rPr>
              <a:t>):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>
                <a:latin typeface="Courier New"/>
                <a:cs typeface="Courier New"/>
              </a:rPr>
              <a:t>    </a:t>
            </a:r>
            <a:r>
              <a:rPr lang="pt-BR" sz="2800" baseline="4904" dirty="0" err="1">
                <a:latin typeface="Courier New"/>
                <a:cs typeface="Courier New"/>
              </a:rPr>
              <a:t>def</a:t>
            </a:r>
            <a:r>
              <a:rPr lang="pt-BR" sz="2800" baseline="4904" dirty="0">
                <a:latin typeface="Courier New"/>
                <a:cs typeface="Courier New"/>
              </a:rPr>
              <a:t> __</a:t>
            </a:r>
            <a:r>
              <a:rPr lang="pt-BR" sz="2800" baseline="4904" dirty="0" err="1">
                <a:latin typeface="Courier New"/>
                <a:cs typeface="Courier New"/>
              </a:rPr>
              <a:t>init</a:t>
            </a:r>
            <a:r>
              <a:rPr lang="pt-BR" sz="2800" baseline="4904" dirty="0">
                <a:latin typeface="Courier New"/>
                <a:cs typeface="Courier New"/>
              </a:rPr>
              <a:t>__(self, </a:t>
            </a:r>
            <a:r>
              <a:rPr lang="pt-BR" sz="2800" baseline="4904" dirty="0" err="1">
                <a:latin typeface="Courier New"/>
                <a:cs typeface="Courier New"/>
              </a:rPr>
              <a:t>model_name</a:t>
            </a:r>
            <a:r>
              <a:rPr lang="pt-BR" sz="2800" baseline="4904" dirty="0">
                <a:latin typeface="Courier New"/>
                <a:cs typeface="Courier New"/>
              </a:rPr>
              <a:t>='</a:t>
            </a:r>
            <a:r>
              <a:rPr lang="pt-BR" sz="2800" baseline="4904" dirty="0" err="1">
                <a:latin typeface="Courier New"/>
                <a:cs typeface="Courier New"/>
              </a:rPr>
              <a:t>GaussianHMM</a:t>
            </a:r>
            <a:r>
              <a:rPr lang="pt-BR" sz="2800" baseline="4904" dirty="0">
                <a:latin typeface="Courier New"/>
                <a:cs typeface="Courier New"/>
              </a:rPr>
              <a:t>', </a:t>
            </a:r>
            <a:r>
              <a:rPr lang="pt-BR" sz="2800" baseline="4904" dirty="0" smtClean="0">
                <a:latin typeface="Courier New"/>
                <a:cs typeface="Courier New"/>
              </a:rPr>
              <a:t>    		</a:t>
            </a:r>
            <a:r>
              <a:rPr lang="pt-BR" sz="2800" baseline="4904" dirty="0" err="1" smtClean="0">
                <a:latin typeface="Courier New"/>
                <a:cs typeface="Courier New"/>
              </a:rPr>
              <a:t>n_components</a:t>
            </a:r>
            <a:r>
              <a:rPr lang="pt-BR" sz="2800" baseline="4904" dirty="0" smtClean="0">
                <a:latin typeface="Courier New"/>
                <a:cs typeface="Courier New"/>
              </a:rPr>
              <a:t>=4</a:t>
            </a:r>
            <a:r>
              <a:rPr lang="pt-BR" sz="2800" baseline="4904" dirty="0">
                <a:latin typeface="Courier New"/>
                <a:cs typeface="Courier New"/>
              </a:rPr>
              <a:t>, </a:t>
            </a:r>
            <a:r>
              <a:rPr lang="pt-BR" sz="2800" baseline="4904" dirty="0" err="1">
                <a:latin typeface="Courier New"/>
                <a:cs typeface="Courier New"/>
              </a:rPr>
              <a:t>cov_type</a:t>
            </a:r>
            <a:r>
              <a:rPr lang="pt-BR" sz="2800" baseline="4904" dirty="0">
                <a:latin typeface="Courier New"/>
                <a:cs typeface="Courier New"/>
              </a:rPr>
              <a:t>='</a:t>
            </a:r>
            <a:r>
              <a:rPr lang="pt-BR" sz="2800" baseline="4904" dirty="0" err="1">
                <a:latin typeface="Courier New"/>
                <a:cs typeface="Courier New"/>
              </a:rPr>
              <a:t>diag</a:t>
            </a:r>
            <a:r>
              <a:rPr lang="pt-BR" sz="2800" baseline="4904" dirty="0">
                <a:latin typeface="Courier New"/>
                <a:cs typeface="Courier New"/>
              </a:rPr>
              <a:t>', </a:t>
            </a:r>
            <a:r>
              <a:rPr lang="pt-BR" sz="2800" baseline="4904" dirty="0" smtClean="0">
                <a:latin typeface="Courier New"/>
                <a:cs typeface="Courier New"/>
              </a:rPr>
              <a:t>			</a:t>
            </a:r>
            <a:r>
              <a:rPr lang="pt-BR" sz="2800" baseline="4904" dirty="0" err="1" smtClean="0">
                <a:latin typeface="Courier New"/>
                <a:cs typeface="Courier New"/>
              </a:rPr>
              <a:t>n_iter</a:t>
            </a:r>
            <a:r>
              <a:rPr lang="pt-BR" sz="2800" baseline="4904" dirty="0" smtClean="0">
                <a:latin typeface="Courier New"/>
                <a:cs typeface="Courier New"/>
              </a:rPr>
              <a:t>=1000</a:t>
            </a:r>
            <a:r>
              <a:rPr lang="pt-BR" sz="2800" baseline="4904" dirty="0">
                <a:latin typeface="Courier New"/>
                <a:cs typeface="Courier New"/>
              </a:rPr>
              <a:t>):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>
                <a:latin typeface="Courier New"/>
                <a:cs typeface="Courier New"/>
              </a:rPr>
              <a:t>        </a:t>
            </a:r>
            <a:r>
              <a:rPr lang="pt-BR" sz="2800" baseline="4904" dirty="0" err="1">
                <a:latin typeface="Courier New"/>
                <a:cs typeface="Courier New"/>
              </a:rPr>
              <a:t>self.model_name</a:t>
            </a:r>
            <a:r>
              <a:rPr lang="pt-BR" sz="2800" baseline="4904" dirty="0">
                <a:latin typeface="Courier New"/>
                <a:cs typeface="Courier New"/>
              </a:rPr>
              <a:t> = </a:t>
            </a:r>
            <a:r>
              <a:rPr lang="pt-BR" sz="2800" baseline="4904" dirty="0" err="1">
                <a:latin typeface="Courier New"/>
                <a:cs typeface="Courier New"/>
              </a:rPr>
              <a:t>model_name</a:t>
            </a:r>
            <a:endParaRPr lang="pt-BR" sz="28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>
                <a:latin typeface="Courier New"/>
                <a:cs typeface="Courier New"/>
              </a:rPr>
              <a:t>        </a:t>
            </a:r>
            <a:r>
              <a:rPr lang="pt-BR" sz="2800" baseline="4904" dirty="0" err="1">
                <a:latin typeface="Courier New"/>
                <a:cs typeface="Courier New"/>
              </a:rPr>
              <a:t>self.n_components</a:t>
            </a:r>
            <a:r>
              <a:rPr lang="pt-BR" sz="2800" baseline="4904" dirty="0">
                <a:latin typeface="Courier New"/>
                <a:cs typeface="Courier New"/>
              </a:rPr>
              <a:t> = </a:t>
            </a:r>
            <a:r>
              <a:rPr lang="pt-BR" sz="2800" baseline="4904" dirty="0" err="1">
                <a:latin typeface="Courier New"/>
                <a:cs typeface="Courier New"/>
              </a:rPr>
              <a:t>n_components</a:t>
            </a:r>
            <a:endParaRPr lang="pt-BR" sz="28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>
                <a:latin typeface="Courier New"/>
                <a:cs typeface="Courier New"/>
              </a:rPr>
              <a:t>        </a:t>
            </a:r>
            <a:r>
              <a:rPr lang="pt-BR" sz="2800" baseline="4904" dirty="0" err="1">
                <a:latin typeface="Courier New"/>
                <a:cs typeface="Courier New"/>
              </a:rPr>
              <a:t>self.cov_type</a:t>
            </a:r>
            <a:r>
              <a:rPr lang="pt-BR" sz="2800" baseline="4904" dirty="0">
                <a:latin typeface="Courier New"/>
                <a:cs typeface="Courier New"/>
              </a:rPr>
              <a:t> = </a:t>
            </a:r>
            <a:r>
              <a:rPr lang="pt-BR" sz="2800" baseline="4904" dirty="0" err="1">
                <a:latin typeface="Courier New"/>
                <a:cs typeface="Courier New"/>
              </a:rPr>
              <a:t>cov_type</a:t>
            </a:r>
            <a:endParaRPr lang="pt-BR" sz="28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>
                <a:latin typeface="Courier New"/>
                <a:cs typeface="Courier New"/>
              </a:rPr>
              <a:t>        </a:t>
            </a:r>
            <a:r>
              <a:rPr lang="pt-BR" sz="2800" baseline="4904" dirty="0" err="1">
                <a:latin typeface="Courier New"/>
                <a:cs typeface="Courier New"/>
              </a:rPr>
              <a:t>self.n_iter</a:t>
            </a:r>
            <a:r>
              <a:rPr lang="pt-BR" sz="2800" baseline="4904" dirty="0">
                <a:latin typeface="Courier New"/>
                <a:cs typeface="Courier New"/>
              </a:rPr>
              <a:t> = </a:t>
            </a:r>
            <a:r>
              <a:rPr lang="pt-BR" sz="2800" baseline="4904" dirty="0" err="1">
                <a:latin typeface="Courier New"/>
                <a:cs typeface="Courier New"/>
              </a:rPr>
              <a:t>n_iter</a:t>
            </a:r>
            <a:endParaRPr lang="pt-BR" sz="28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>
                <a:latin typeface="Courier New"/>
                <a:cs typeface="Courier New"/>
              </a:rPr>
              <a:t>        </a:t>
            </a:r>
            <a:r>
              <a:rPr lang="pt-BR" sz="2800" baseline="4904" dirty="0" err="1">
                <a:latin typeface="Courier New"/>
                <a:cs typeface="Courier New"/>
              </a:rPr>
              <a:t>self.models</a:t>
            </a:r>
            <a:r>
              <a:rPr lang="pt-BR" sz="2800" baseline="4904" dirty="0">
                <a:latin typeface="Courier New"/>
                <a:cs typeface="Courier New"/>
              </a:rPr>
              <a:t> = []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endParaRPr lang="pt-BR" sz="28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>
                <a:latin typeface="Courier New"/>
                <a:cs typeface="Courier New"/>
              </a:rPr>
              <a:t>        </a:t>
            </a:r>
            <a:r>
              <a:rPr lang="pt-BR" sz="2800" baseline="4904" dirty="0" err="1">
                <a:latin typeface="Courier New"/>
                <a:cs typeface="Courier New"/>
              </a:rPr>
              <a:t>if</a:t>
            </a:r>
            <a:r>
              <a:rPr lang="pt-BR" sz="2800" baseline="4904" dirty="0">
                <a:latin typeface="Courier New"/>
                <a:cs typeface="Courier New"/>
              </a:rPr>
              <a:t> </a:t>
            </a:r>
            <a:r>
              <a:rPr lang="pt-BR" sz="2800" baseline="4904" dirty="0" err="1">
                <a:latin typeface="Courier New"/>
                <a:cs typeface="Courier New"/>
              </a:rPr>
              <a:t>self.model_name</a:t>
            </a:r>
            <a:r>
              <a:rPr lang="pt-BR" sz="2800" baseline="4904" dirty="0">
                <a:latin typeface="Courier New"/>
                <a:cs typeface="Courier New"/>
              </a:rPr>
              <a:t> == '</a:t>
            </a:r>
            <a:r>
              <a:rPr lang="pt-BR" sz="2800" baseline="4904" dirty="0" err="1">
                <a:latin typeface="Courier New"/>
                <a:cs typeface="Courier New"/>
              </a:rPr>
              <a:t>GaussianHMM</a:t>
            </a:r>
            <a:r>
              <a:rPr lang="pt-BR" sz="2800" baseline="4904" dirty="0">
                <a:latin typeface="Courier New"/>
                <a:cs typeface="Courier New"/>
              </a:rPr>
              <a:t>':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>
                <a:latin typeface="Courier New"/>
                <a:cs typeface="Courier New"/>
              </a:rPr>
              <a:t>            </a:t>
            </a:r>
            <a:r>
              <a:rPr lang="pt-BR" sz="2800" baseline="4904" dirty="0" err="1">
                <a:latin typeface="Courier New"/>
                <a:cs typeface="Courier New"/>
              </a:rPr>
              <a:t>self.model</a:t>
            </a:r>
            <a:r>
              <a:rPr lang="pt-BR" sz="2800" baseline="4904" dirty="0">
                <a:latin typeface="Courier New"/>
                <a:cs typeface="Courier New"/>
              </a:rPr>
              <a:t> = </a:t>
            </a:r>
            <a:r>
              <a:rPr lang="pt-BR" sz="2800" baseline="4904" dirty="0" smtClean="0">
                <a:latin typeface="Courier New"/>
                <a:cs typeface="Courier New"/>
              </a:rPr>
              <a:t>		</a:t>
            </a:r>
            <a:r>
              <a:rPr lang="pt-BR" sz="2800" baseline="4904" dirty="0" err="1" smtClean="0">
                <a:latin typeface="Courier New"/>
                <a:cs typeface="Courier New"/>
              </a:rPr>
              <a:t>hmm.GaussianHMM</a:t>
            </a:r>
            <a:r>
              <a:rPr lang="pt-BR" sz="2800" baseline="4904" dirty="0" smtClean="0">
                <a:latin typeface="Courier New"/>
                <a:cs typeface="Courier New"/>
              </a:rPr>
              <a:t>(</a:t>
            </a:r>
            <a:r>
              <a:rPr lang="pt-BR" sz="2800" baseline="4904" dirty="0" err="1" smtClean="0">
                <a:latin typeface="Courier New"/>
                <a:cs typeface="Courier New"/>
              </a:rPr>
              <a:t>n_components</a:t>
            </a:r>
            <a:r>
              <a:rPr lang="pt-BR" sz="2800" baseline="4904" dirty="0" smtClean="0">
                <a:latin typeface="Courier New"/>
                <a:cs typeface="Courier New"/>
              </a:rPr>
              <a:t>=</a:t>
            </a:r>
            <a:r>
              <a:rPr lang="pt-BR" sz="2800" baseline="4904" dirty="0" err="1" smtClean="0">
                <a:latin typeface="Courier New"/>
                <a:cs typeface="Courier New"/>
              </a:rPr>
              <a:t>self.n_componen</a:t>
            </a:r>
            <a:r>
              <a:rPr lang="pt-BR" sz="2800" baseline="4904" dirty="0" smtClean="0">
                <a:latin typeface="Courier New"/>
                <a:cs typeface="Courier New"/>
              </a:rPr>
              <a:t>	</a:t>
            </a:r>
            <a:r>
              <a:rPr lang="pt-BR" sz="2800" baseline="4904" dirty="0" err="1" smtClean="0">
                <a:latin typeface="Courier New"/>
                <a:cs typeface="Courier New"/>
              </a:rPr>
              <a:t>ts</a:t>
            </a:r>
            <a:r>
              <a:rPr lang="pt-BR" sz="2800" baseline="4904" dirty="0">
                <a:latin typeface="Courier New"/>
                <a:cs typeface="Courier New"/>
              </a:rPr>
              <a:t>, 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>
                <a:latin typeface="Courier New"/>
                <a:cs typeface="Courier New"/>
              </a:rPr>
              <a:t>                    </a:t>
            </a:r>
            <a:r>
              <a:rPr lang="pt-BR" sz="2800" baseline="4904" dirty="0" err="1">
                <a:latin typeface="Courier New"/>
                <a:cs typeface="Courier New"/>
              </a:rPr>
              <a:t>covariance_type</a:t>
            </a:r>
            <a:r>
              <a:rPr lang="pt-BR" sz="2800" baseline="4904" dirty="0">
                <a:latin typeface="Courier New"/>
                <a:cs typeface="Courier New"/>
              </a:rPr>
              <a:t>=</a:t>
            </a:r>
            <a:r>
              <a:rPr lang="pt-BR" sz="2800" baseline="4904" dirty="0" err="1">
                <a:latin typeface="Courier New"/>
                <a:cs typeface="Courier New"/>
              </a:rPr>
              <a:t>self.cov_type</a:t>
            </a:r>
            <a:r>
              <a:rPr lang="pt-BR" sz="2800" baseline="4904" dirty="0">
                <a:latin typeface="Courier New"/>
                <a:cs typeface="Courier New"/>
              </a:rPr>
              <a:t>, </a:t>
            </a:r>
            <a:r>
              <a:rPr lang="pt-BR" sz="2800" baseline="4904" dirty="0" smtClean="0">
                <a:latin typeface="Courier New"/>
                <a:cs typeface="Courier New"/>
              </a:rPr>
              <a:t>			</a:t>
            </a:r>
            <a:r>
              <a:rPr lang="pt-BR" sz="2800" baseline="4904" dirty="0" err="1" smtClean="0">
                <a:latin typeface="Courier New"/>
                <a:cs typeface="Courier New"/>
              </a:rPr>
              <a:t>n_iter</a:t>
            </a:r>
            <a:r>
              <a:rPr lang="pt-BR" sz="2800" baseline="4904" dirty="0" smtClean="0">
                <a:latin typeface="Courier New"/>
                <a:cs typeface="Courier New"/>
              </a:rPr>
              <a:t>=</a:t>
            </a:r>
            <a:r>
              <a:rPr lang="pt-BR" sz="2800" baseline="4904" dirty="0" err="1" smtClean="0">
                <a:latin typeface="Courier New"/>
                <a:cs typeface="Courier New"/>
              </a:rPr>
              <a:t>self.n_iter</a:t>
            </a:r>
            <a:r>
              <a:rPr lang="pt-BR" sz="2800" baseline="4904" dirty="0">
                <a:latin typeface="Courier New"/>
                <a:cs typeface="Courier New"/>
              </a:rPr>
              <a:t>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>
                <a:latin typeface="Courier New"/>
                <a:cs typeface="Courier New"/>
              </a:rPr>
              <a:t>        </a:t>
            </a:r>
            <a:r>
              <a:rPr lang="pt-BR" sz="2800" baseline="4904" dirty="0" err="1">
                <a:latin typeface="Courier New"/>
                <a:cs typeface="Courier New"/>
              </a:rPr>
              <a:t>else</a:t>
            </a:r>
            <a:r>
              <a:rPr lang="pt-BR" sz="2800" baseline="4904" dirty="0">
                <a:latin typeface="Courier New"/>
                <a:cs typeface="Courier New"/>
              </a:rPr>
              <a:t>: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>
                <a:latin typeface="Courier New"/>
                <a:cs typeface="Courier New"/>
              </a:rPr>
              <a:t>            </a:t>
            </a:r>
            <a:r>
              <a:rPr lang="pt-BR" sz="2800" baseline="4904" dirty="0" err="1">
                <a:latin typeface="Courier New"/>
                <a:cs typeface="Courier New"/>
              </a:rPr>
              <a:t>raise</a:t>
            </a:r>
            <a:r>
              <a:rPr lang="pt-BR" sz="2800" baseline="4904" dirty="0">
                <a:latin typeface="Courier New"/>
                <a:cs typeface="Courier New"/>
              </a:rPr>
              <a:t> </a:t>
            </a:r>
            <a:r>
              <a:rPr lang="pt-BR" sz="2800" baseline="4904" dirty="0" err="1">
                <a:latin typeface="Courier New"/>
                <a:cs typeface="Courier New"/>
              </a:rPr>
              <a:t>TypeError</a:t>
            </a:r>
            <a:r>
              <a:rPr lang="pt-BR" sz="2800" baseline="4904" dirty="0">
                <a:latin typeface="Courier New"/>
                <a:cs typeface="Courier New"/>
              </a:rPr>
              <a:t>('</a:t>
            </a:r>
            <a:r>
              <a:rPr lang="pt-BR" sz="2800" baseline="4904" dirty="0" err="1">
                <a:latin typeface="Courier New"/>
                <a:cs typeface="Courier New"/>
              </a:rPr>
              <a:t>Invalid</a:t>
            </a:r>
            <a:r>
              <a:rPr lang="pt-BR" sz="2800" baseline="4904" dirty="0">
                <a:latin typeface="Courier New"/>
                <a:cs typeface="Courier New"/>
              </a:rPr>
              <a:t> </a:t>
            </a:r>
            <a:r>
              <a:rPr lang="pt-BR" sz="2800" baseline="4904" dirty="0" err="1">
                <a:latin typeface="Courier New"/>
                <a:cs typeface="Courier New"/>
              </a:rPr>
              <a:t>model</a:t>
            </a:r>
            <a:r>
              <a:rPr lang="pt-BR" sz="2800" baseline="4904" dirty="0">
                <a:latin typeface="Courier New"/>
                <a:cs typeface="Courier New"/>
              </a:rPr>
              <a:t> </a:t>
            </a:r>
            <a:r>
              <a:rPr lang="pt-BR" sz="2800" baseline="4904" dirty="0" err="1">
                <a:latin typeface="Courier New"/>
                <a:cs typeface="Courier New"/>
              </a:rPr>
              <a:t>type</a:t>
            </a:r>
            <a:r>
              <a:rPr lang="pt-BR" sz="2800" baseline="4904" dirty="0" smtClean="0">
                <a:latin typeface="Courier New"/>
                <a:cs typeface="Courier New"/>
              </a:rPr>
              <a:t>')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>
                <a:latin typeface="Courier New"/>
                <a:cs typeface="Courier New"/>
              </a:rPr>
              <a:t> </a:t>
            </a:r>
            <a:r>
              <a:rPr lang="pt-BR" sz="2800" dirty="0" smtClean="0">
                <a:latin typeface="Courier New"/>
                <a:cs typeface="Courier New"/>
              </a:rPr>
              <a:t>  </a:t>
            </a:r>
            <a:r>
              <a:rPr lang="pt-BR" sz="2800" baseline="4904" dirty="0" err="1" smtClean="0">
                <a:latin typeface="Courier New"/>
                <a:cs typeface="Courier New"/>
              </a:rPr>
              <a:t>def</a:t>
            </a:r>
            <a:r>
              <a:rPr lang="pt-BR" sz="2800" baseline="4904" dirty="0" smtClean="0">
                <a:latin typeface="Courier New"/>
                <a:cs typeface="Courier New"/>
              </a:rPr>
              <a:t> </a:t>
            </a:r>
            <a:r>
              <a:rPr lang="pt-BR" sz="2800" baseline="4904" dirty="0" err="1">
                <a:latin typeface="Courier New"/>
                <a:cs typeface="Courier New"/>
              </a:rPr>
              <a:t>train</a:t>
            </a:r>
            <a:r>
              <a:rPr lang="pt-BR" sz="2800" baseline="4904" dirty="0">
                <a:latin typeface="Courier New"/>
                <a:cs typeface="Courier New"/>
              </a:rPr>
              <a:t>(self, X):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>
                <a:latin typeface="Courier New"/>
                <a:cs typeface="Courier New"/>
              </a:rPr>
              <a:t>        </a:t>
            </a:r>
            <a:r>
              <a:rPr lang="pt-BR" sz="2800" baseline="4904" dirty="0" err="1">
                <a:latin typeface="Courier New"/>
                <a:cs typeface="Courier New"/>
              </a:rPr>
              <a:t>np.seterr</a:t>
            </a:r>
            <a:r>
              <a:rPr lang="pt-BR" sz="2800" baseline="4904" dirty="0">
                <a:latin typeface="Courier New"/>
                <a:cs typeface="Courier New"/>
              </a:rPr>
              <a:t>(</a:t>
            </a:r>
            <a:r>
              <a:rPr lang="pt-BR" sz="2800" baseline="4904" dirty="0" err="1">
                <a:latin typeface="Courier New"/>
                <a:cs typeface="Courier New"/>
              </a:rPr>
              <a:t>all</a:t>
            </a:r>
            <a:r>
              <a:rPr lang="pt-BR" sz="2800" baseline="4904" dirty="0">
                <a:latin typeface="Courier New"/>
                <a:cs typeface="Courier New"/>
              </a:rPr>
              <a:t>='ignore')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>
                <a:latin typeface="Courier New"/>
                <a:cs typeface="Courier New"/>
              </a:rPr>
              <a:t>        </a:t>
            </a:r>
            <a:r>
              <a:rPr lang="pt-BR" sz="2800" baseline="4904" dirty="0" err="1">
                <a:latin typeface="Courier New"/>
                <a:cs typeface="Courier New"/>
              </a:rPr>
              <a:t>self.models.append</a:t>
            </a:r>
            <a:r>
              <a:rPr lang="pt-BR" sz="2800" baseline="4904" dirty="0">
                <a:latin typeface="Courier New"/>
                <a:cs typeface="Courier New"/>
              </a:rPr>
              <a:t>(</a:t>
            </a:r>
            <a:r>
              <a:rPr lang="pt-BR" sz="2800" baseline="4904" dirty="0" err="1">
                <a:latin typeface="Courier New"/>
                <a:cs typeface="Courier New"/>
              </a:rPr>
              <a:t>self.model.fit</a:t>
            </a:r>
            <a:r>
              <a:rPr lang="pt-BR" sz="2800" baseline="4904" dirty="0">
                <a:latin typeface="Courier New"/>
                <a:cs typeface="Courier New"/>
              </a:rPr>
              <a:t>(X))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endParaRPr lang="pt-BR" sz="28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>
                <a:latin typeface="Courier New"/>
                <a:cs typeface="Courier New"/>
              </a:rPr>
              <a:t>    </a:t>
            </a:r>
            <a:r>
              <a:rPr lang="pt-BR" sz="2800" baseline="4904" dirty="0" err="1" smtClean="0">
                <a:latin typeface="Courier New"/>
                <a:cs typeface="Courier New"/>
              </a:rPr>
              <a:t>def</a:t>
            </a:r>
            <a:r>
              <a:rPr lang="pt-BR" sz="2800" baseline="4904" dirty="0" smtClean="0">
                <a:latin typeface="Courier New"/>
                <a:cs typeface="Courier New"/>
              </a:rPr>
              <a:t> </a:t>
            </a:r>
            <a:r>
              <a:rPr lang="pt-BR" sz="2800" baseline="4904" dirty="0" err="1">
                <a:latin typeface="Courier New"/>
                <a:cs typeface="Courier New"/>
              </a:rPr>
              <a:t>get_score</a:t>
            </a:r>
            <a:r>
              <a:rPr lang="pt-BR" sz="2800" baseline="4904" dirty="0">
                <a:latin typeface="Courier New"/>
                <a:cs typeface="Courier New"/>
              </a:rPr>
              <a:t>(self, </a:t>
            </a:r>
            <a:r>
              <a:rPr lang="pt-BR" sz="2800" baseline="4904" dirty="0" err="1">
                <a:latin typeface="Courier New"/>
                <a:cs typeface="Courier New"/>
              </a:rPr>
              <a:t>input_data</a:t>
            </a:r>
            <a:r>
              <a:rPr lang="pt-BR" sz="2800" baseline="4904" dirty="0">
                <a:latin typeface="Courier New"/>
                <a:cs typeface="Courier New"/>
              </a:rPr>
              <a:t>):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>
                <a:latin typeface="Courier New"/>
                <a:cs typeface="Courier New"/>
              </a:rPr>
              <a:t>        </a:t>
            </a:r>
            <a:r>
              <a:rPr lang="pt-BR" sz="2800" baseline="4904" dirty="0" err="1">
                <a:latin typeface="Courier New"/>
                <a:cs typeface="Courier New"/>
              </a:rPr>
              <a:t>return</a:t>
            </a:r>
            <a:r>
              <a:rPr lang="pt-BR" sz="2800" baseline="4904" dirty="0">
                <a:latin typeface="Courier New"/>
                <a:cs typeface="Courier New"/>
              </a:rPr>
              <a:t> </a:t>
            </a:r>
            <a:r>
              <a:rPr lang="pt-BR" sz="2800" baseline="4904" dirty="0" err="1">
                <a:latin typeface="Courier New"/>
                <a:cs typeface="Courier New"/>
              </a:rPr>
              <a:t>self.model.score</a:t>
            </a:r>
            <a:r>
              <a:rPr lang="pt-BR" sz="2800" baseline="4904" dirty="0">
                <a:latin typeface="Courier New"/>
                <a:cs typeface="Courier New"/>
              </a:rPr>
              <a:t>(</a:t>
            </a:r>
            <a:r>
              <a:rPr lang="pt-BR" sz="2800" baseline="4904" dirty="0" err="1">
                <a:latin typeface="Courier New"/>
                <a:cs typeface="Courier New"/>
              </a:rPr>
              <a:t>input_data</a:t>
            </a:r>
            <a:r>
              <a:rPr lang="pt-BR" sz="2800" baseline="4904" dirty="0">
                <a:latin typeface="Courier New"/>
                <a:cs typeface="Courier New"/>
              </a:rPr>
              <a:t>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endParaRPr lang="pt-BR" sz="3200" baseline="4904" dirty="0">
              <a:latin typeface="Courier New"/>
              <a:cs typeface="Courier New"/>
            </a:endParaRPr>
          </a:p>
        </p:txBody>
      </p:sp>
      <p:sp>
        <p:nvSpPr>
          <p:cNvPr id="7" name="object 19"/>
          <p:cNvSpPr txBox="1"/>
          <p:nvPr/>
        </p:nvSpPr>
        <p:spPr>
          <a:xfrm>
            <a:off x="599440" y="73596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</p:spTree>
    <p:extLst>
      <p:ext uri="{BB962C8B-B14F-4D97-AF65-F5344CB8AC3E}">
        <p14:creationId xmlns:p14="http://schemas.microsoft.com/office/powerpoint/2010/main" val="60151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0556" y="1873250"/>
            <a:ext cx="7371744" cy="34322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600"/>
              </a:lnSpc>
              <a:spcBef>
                <a:spcPts val="230"/>
              </a:spcBef>
            </a:pPr>
            <a:r>
              <a:rPr lang="pt-BR" sz="4400" spc="0" dirty="0" smtClean="0">
                <a:solidFill>
                  <a:srgbClr val="00007F"/>
                </a:solidFill>
                <a:latin typeface="Arial"/>
                <a:cs typeface="Arial"/>
              </a:rPr>
              <a:t>Redes Neurais Artificiais para o Reconhecimento Facial e de Voz em Interfaces de Controle e de Supervisão e Aquisição de Dados e Interfaces Homem-Máquina</a:t>
            </a:r>
          </a:p>
        </p:txBody>
      </p:sp>
      <p:sp>
        <p:nvSpPr>
          <p:cNvPr id="5" name="object 20"/>
          <p:cNvSpPr txBox="1"/>
          <p:nvPr/>
        </p:nvSpPr>
        <p:spPr>
          <a:xfrm>
            <a:off x="8680450" y="6890188"/>
            <a:ext cx="1536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dirty="0">
                <a:latin typeface="Times New Roman"/>
                <a:cs typeface="Times New Roman"/>
              </a:rPr>
              <a:t>2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8500" y="120650"/>
            <a:ext cx="769620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lang="pt-BR"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Reconhecimento de Face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91550" y="6890188"/>
            <a:ext cx="2425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2</a:t>
            </a:r>
            <a:r>
              <a:rPr lang="pt-BR" sz="1400" spc="0" dirty="0" smtClean="0">
                <a:latin typeface="Times New Roman"/>
                <a:cs typeface="Times New Roman"/>
              </a:rPr>
              <a:t>0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9" name="object 5"/>
          <p:cNvSpPr txBox="1"/>
          <p:nvPr/>
        </p:nvSpPr>
        <p:spPr>
          <a:xfrm>
            <a:off x="774700" y="806450"/>
            <a:ext cx="7391400" cy="6521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 err="1">
                <a:latin typeface="Courier New"/>
                <a:cs typeface="Courier New"/>
              </a:rPr>
              <a:t>import</a:t>
            </a:r>
            <a:r>
              <a:rPr lang="pt-BR" sz="2800" baseline="4904" dirty="0">
                <a:latin typeface="Courier New"/>
                <a:cs typeface="Courier New"/>
              </a:rPr>
              <a:t> cv2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 err="1">
                <a:latin typeface="Courier New"/>
                <a:cs typeface="Courier New"/>
              </a:rPr>
              <a:t>import</a:t>
            </a:r>
            <a:r>
              <a:rPr lang="pt-BR" sz="2800" baseline="4904" dirty="0">
                <a:latin typeface="Courier New"/>
                <a:cs typeface="Courier New"/>
              </a:rPr>
              <a:t> </a:t>
            </a:r>
            <a:r>
              <a:rPr lang="pt-BR" sz="2800" baseline="4904" dirty="0" err="1">
                <a:latin typeface="Courier New"/>
                <a:cs typeface="Courier New"/>
              </a:rPr>
              <a:t>numpy</a:t>
            </a:r>
            <a:r>
              <a:rPr lang="pt-BR" sz="2800" baseline="4904" dirty="0">
                <a:latin typeface="Courier New"/>
                <a:cs typeface="Courier New"/>
              </a:rPr>
              <a:t> as </a:t>
            </a:r>
            <a:r>
              <a:rPr lang="pt-BR" sz="2800" baseline="4904" dirty="0" err="1">
                <a:latin typeface="Courier New"/>
                <a:cs typeface="Courier New"/>
              </a:rPr>
              <a:t>np</a:t>
            </a:r>
            <a:endParaRPr lang="pt-BR" sz="28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 err="1" smtClean="0">
                <a:latin typeface="Courier New"/>
                <a:cs typeface="Courier New"/>
              </a:rPr>
              <a:t>cap</a:t>
            </a:r>
            <a:r>
              <a:rPr lang="pt-BR" sz="2800" baseline="4904" dirty="0" smtClean="0">
                <a:latin typeface="Courier New"/>
                <a:cs typeface="Courier New"/>
              </a:rPr>
              <a:t> </a:t>
            </a:r>
            <a:r>
              <a:rPr lang="pt-BR" sz="2800" baseline="4904" dirty="0">
                <a:latin typeface="Courier New"/>
                <a:cs typeface="Courier New"/>
              </a:rPr>
              <a:t>= cv2.VideoCapture(0)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endParaRPr lang="pt-BR" sz="2800" baseline="4904" dirty="0" smtClean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 err="1" smtClean="0">
                <a:latin typeface="Courier New"/>
                <a:cs typeface="Courier New"/>
              </a:rPr>
              <a:t>scaling_factor</a:t>
            </a:r>
            <a:r>
              <a:rPr lang="pt-BR" sz="2800" baseline="4904" dirty="0" smtClean="0">
                <a:latin typeface="Courier New"/>
                <a:cs typeface="Courier New"/>
              </a:rPr>
              <a:t> </a:t>
            </a:r>
            <a:r>
              <a:rPr lang="pt-BR" sz="2800" baseline="4904" dirty="0">
                <a:latin typeface="Courier New"/>
                <a:cs typeface="Courier New"/>
              </a:rPr>
              <a:t>= 0.5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endParaRPr lang="pt-BR" sz="28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 err="1" smtClean="0">
                <a:latin typeface="Courier New"/>
                <a:cs typeface="Courier New"/>
              </a:rPr>
              <a:t>While</a:t>
            </a:r>
            <a:r>
              <a:rPr lang="pt-BR" sz="2800" baseline="4904" dirty="0" smtClean="0">
                <a:latin typeface="Courier New"/>
                <a:cs typeface="Courier New"/>
              </a:rPr>
              <a:t> </a:t>
            </a:r>
            <a:r>
              <a:rPr lang="pt-BR" sz="2800" baseline="4904" dirty="0" err="1">
                <a:latin typeface="Courier New"/>
                <a:cs typeface="Courier New"/>
              </a:rPr>
              <a:t>True</a:t>
            </a:r>
            <a:r>
              <a:rPr lang="pt-BR" sz="2800" baseline="4904" dirty="0">
                <a:latin typeface="Courier New"/>
                <a:cs typeface="Courier New"/>
              </a:rPr>
              <a:t>: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>
                <a:latin typeface="Courier New"/>
                <a:cs typeface="Courier New"/>
              </a:rPr>
              <a:t>	</a:t>
            </a:r>
            <a:endParaRPr lang="pt-BR" sz="2800" baseline="4904" dirty="0" smtClean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 smtClean="0">
                <a:latin typeface="Courier New"/>
                <a:cs typeface="Courier New"/>
              </a:rPr>
              <a:t>	</a:t>
            </a:r>
            <a:r>
              <a:rPr lang="pt-BR" sz="2800" baseline="4904" dirty="0" err="1" smtClean="0">
                <a:latin typeface="Courier New"/>
                <a:cs typeface="Courier New"/>
              </a:rPr>
              <a:t>ret</a:t>
            </a:r>
            <a:r>
              <a:rPr lang="pt-BR" sz="2800" baseline="4904" dirty="0" smtClean="0">
                <a:latin typeface="Courier New"/>
                <a:cs typeface="Courier New"/>
              </a:rPr>
              <a:t>, frame = </a:t>
            </a:r>
            <a:r>
              <a:rPr lang="pt-BR" sz="2800" baseline="4904" dirty="0" err="1" smtClean="0">
                <a:latin typeface="Courier New"/>
                <a:cs typeface="Courier New"/>
              </a:rPr>
              <a:t>cap.read</a:t>
            </a:r>
            <a:r>
              <a:rPr lang="pt-BR" sz="2800" baseline="4904" dirty="0" smtClean="0">
                <a:latin typeface="Courier New"/>
                <a:cs typeface="Courier New"/>
              </a:rPr>
              <a:t>()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endParaRPr lang="pt-BR" sz="28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>
                <a:latin typeface="Courier New"/>
                <a:cs typeface="Courier New"/>
              </a:rPr>
              <a:t>	</a:t>
            </a:r>
            <a:r>
              <a:rPr lang="pt-BR" sz="2800" baseline="4904" dirty="0" smtClean="0">
                <a:latin typeface="Courier New"/>
                <a:cs typeface="Courier New"/>
              </a:rPr>
              <a:t>frame </a:t>
            </a:r>
            <a:r>
              <a:rPr lang="pt-BR" sz="2800" baseline="4904" dirty="0">
                <a:latin typeface="Courier New"/>
                <a:cs typeface="Courier New"/>
              </a:rPr>
              <a:t>= cv2.resize(frame, </a:t>
            </a:r>
            <a:r>
              <a:rPr lang="pt-BR" sz="2800" baseline="4904" dirty="0" err="1">
                <a:latin typeface="Courier New"/>
                <a:cs typeface="Courier New"/>
              </a:rPr>
              <a:t>None</a:t>
            </a:r>
            <a:r>
              <a:rPr lang="pt-BR" sz="2800" baseline="4904" dirty="0">
                <a:latin typeface="Courier New"/>
                <a:cs typeface="Courier New"/>
              </a:rPr>
              <a:t>, </a:t>
            </a:r>
            <a:r>
              <a:rPr lang="pt-BR" sz="2800" baseline="4904" dirty="0" smtClean="0">
                <a:latin typeface="Courier New"/>
                <a:cs typeface="Courier New"/>
              </a:rPr>
              <a:t>      			       </a:t>
            </a:r>
            <a:r>
              <a:rPr lang="pt-BR" sz="2800" baseline="4904" dirty="0" err="1" smtClean="0">
                <a:latin typeface="Courier New"/>
                <a:cs typeface="Courier New"/>
              </a:rPr>
              <a:t>fx</a:t>
            </a:r>
            <a:r>
              <a:rPr lang="pt-BR" sz="2800" baseline="4904" dirty="0" smtClean="0">
                <a:latin typeface="Courier New"/>
                <a:cs typeface="Courier New"/>
              </a:rPr>
              <a:t>=</a:t>
            </a:r>
            <a:r>
              <a:rPr lang="pt-BR" sz="2800" baseline="4904" dirty="0" err="1" smtClean="0">
                <a:latin typeface="Courier New"/>
                <a:cs typeface="Courier New"/>
              </a:rPr>
              <a:t>scaling_factor</a:t>
            </a:r>
            <a:r>
              <a:rPr lang="pt-BR" sz="2800" baseline="4904" dirty="0">
                <a:latin typeface="Courier New"/>
                <a:cs typeface="Courier New"/>
              </a:rPr>
              <a:t>, </a:t>
            </a:r>
            <a:r>
              <a:rPr lang="pt-BR" sz="2800" baseline="4904" dirty="0" err="1">
                <a:latin typeface="Courier New"/>
                <a:cs typeface="Courier New"/>
              </a:rPr>
              <a:t>fy</a:t>
            </a:r>
            <a:r>
              <a:rPr lang="pt-BR" sz="2800" baseline="4904" dirty="0">
                <a:latin typeface="Courier New"/>
                <a:cs typeface="Courier New"/>
              </a:rPr>
              <a:t>=</a:t>
            </a:r>
            <a:r>
              <a:rPr lang="pt-BR" sz="2800" baseline="4904" dirty="0" err="1">
                <a:latin typeface="Courier New"/>
                <a:cs typeface="Courier New"/>
              </a:rPr>
              <a:t>scaling_factor</a:t>
            </a:r>
            <a:r>
              <a:rPr lang="pt-BR" sz="2800" baseline="4904" dirty="0">
                <a:latin typeface="Courier New"/>
                <a:cs typeface="Courier New"/>
              </a:rPr>
              <a:t>,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>
                <a:latin typeface="Courier New"/>
                <a:cs typeface="Courier New"/>
              </a:rPr>
              <a:t>			</a:t>
            </a:r>
            <a:r>
              <a:rPr lang="pt-BR" sz="2800" baseline="4904" dirty="0" err="1" smtClean="0">
                <a:latin typeface="Courier New"/>
                <a:cs typeface="Courier New"/>
              </a:rPr>
              <a:t>interpolation</a:t>
            </a:r>
            <a:r>
              <a:rPr lang="pt-BR" sz="2800" baseline="4904" dirty="0" smtClean="0">
                <a:latin typeface="Courier New"/>
                <a:cs typeface="Courier New"/>
              </a:rPr>
              <a:t>=cv2.INTER_AREA</a:t>
            </a:r>
            <a:r>
              <a:rPr lang="pt-BR" sz="2800" baseline="4904" dirty="0">
                <a:latin typeface="Courier New"/>
                <a:cs typeface="Courier New"/>
              </a:rPr>
              <a:t>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endParaRPr lang="pt-BR" sz="28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>
                <a:latin typeface="Courier New"/>
                <a:cs typeface="Courier New"/>
              </a:rPr>
              <a:t>	</a:t>
            </a:r>
            <a:r>
              <a:rPr lang="pt-BR" sz="2800" baseline="4904" dirty="0" smtClean="0">
                <a:latin typeface="Courier New"/>
                <a:cs typeface="Courier New"/>
              </a:rPr>
              <a:t>cv2.imshow</a:t>
            </a:r>
            <a:r>
              <a:rPr lang="pt-BR" sz="2800" baseline="4904" dirty="0">
                <a:latin typeface="Courier New"/>
                <a:cs typeface="Courier New"/>
              </a:rPr>
              <a:t>('Webcam', frame)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endParaRPr lang="pt-BR" sz="28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>
                <a:latin typeface="Courier New"/>
                <a:cs typeface="Courier New"/>
              </a:rPr>
              <a:t>	</a:t>
            </a:r>
            <a:r>
              <a:rPr lang="pt-BR" sz="2800" baseline="4904" dirty="0" smtClean="0">
                <a:latin typeface="Courier New"/>
                <a:cs typeface="Courier New"/>
              </a:rPr>
              <a:t>c </a:t>
            </a:r>
            <a:r>
              <a:rPr lang="pt-BR" sz="2800" baseline="4904" dirty="0">
                <a:latin typeface="Courier New"/>
                <a:cs typeface="Courier New"/>
              </a:rPr>
              <a:t>= cv2.waitkey(1)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>
                <a:latin typeface="Courier New"/>
                <a:cs typeface="Courier New"/>
              </a:rPr>
              <a:t>	</a:t>
            </a:r>
            <a:r>
              <a:rPr lang="pt-BR" sz="2800" baseline="4904" dirty="0" err="1">
                <a:latin typeface="Courier New"/>
                <a:cs typeface="Courier New"/>
              </a:rPr>
              <a:t>if</a:t>
            </a:r>
            <a:r>
              <a:rPr lang="pt-BR" sz="2800" baseline="4904" dirty="0">
                <a:latin typeface="Courier New"/>
                <a:cs typeface="Courier New"/>
              </a:rPr>
              <a:t> c == 27: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endParaRPr lang="pt-BR" sz="28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>
                <a:latin typeface="Courier New"/>
                <a:cs typeface="Courier New"/>
              </a:rPr>
              <a:t>		break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endParaRPr lang="pt-BR" sz="28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 err="1" smtClean="0">
                <a:latin typeface="Courier New"/>
                <a:cs typeface="Courier New"/>
              </a:rPr>
              <a:t>cap.release</a:t>
            </a:r>
            <a:r>
              <a:rPr lang="pt-BR" sz="2800" baseline="4904" dirty="0">
                <a:latin typeface="Courier New"/>
                <a:cs typeface="Courier New"/>
              </a:rPr>
              <a:t>()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800" baseline="4904" dirty="0" smtClean="0">
                <a:latin typeface="Courier New"/>
                <a:cs typeface="Courier New"/>
              </a:rPr>
              <a:t>cv2.destroyAllWindows</a:t>
            </a:r>
            <a:r>
              <a:rPr lang="pt-BR" sz="2800" baseline="4904" dirty="0">
                <a:latin typeface="Courier New"/>
                <a:cs typeface="Courier New"/>
              </a:rPr>
              <a:t>()</a:t>
            </a:r>
            <a:endParaRPr lang="pt-BR" sz="3200" baseline="4904" dirty="0">
              <a:latin typeface="Courier New"/>
              <a:cs typeface="Courier New"/>
            </a:endParaRPr>
          </a:p>
        </p:txBody>
      </p:sp>
      <p:sp>
        <p:nvSpPr>
          <p:cNvPr id="6" name="object 19"/>
          <p:cNvSpPr txBox="1"/>
          <p:nvPr/>
        </p:nvSpPr>
        <p:spPr>
          <a:xfrm>
            <a:off x="599440" y="73596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</p:spTree>
    <p:extLst>
      <p:ext uri="{BB962C8B-B14F-4D97-AF65-F5344CB8AC3E}">
        <p14:creationId xmlns:p14="http://schemas.microsoft.com/office/powerpoint/2010/main" val="302472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8500" y="120650"/>
            <a:ext cx="769620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lang="pt-BR"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Reconhecimento de Face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91550" y="6890188"/>
            <a:ext cx="2425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2</a:t>
            </a:r>
            <a:r>
              <a:rPr lang="pt-BR" sz="1400" spc="0" dirty="0" smtClean="0">
                <a:latin typeface="Times New Roman"/>
                <a:cs typeface="Times New Roman"/>
              </a:rPr>
              <a:t>1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9" name="object 5"/>
          <p:cNvSpPr txBox="1"/>
          <p:nvPr/>
        </p:nvSpPr>
        <p:spPr>
          <a:xfrm>
            <a:off x="698499" y="806450"/>
            <a:ext cx="8014335" cy="6521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400" baseline="4904" dirty="0" err="1" smtClean="0">
                <a:latin typeface="Courier New"/>
                <a:cs typeface="Courier New"/>
              </a:rPr>
              <a:t>face_cascade</a:t>
            </a:r>
            <a:r>
              <a:rPr lang="pt-BR" sz="2400" baseline="4904" dirty="0" smtClean="0">
                <a:latin typeface="Courier New"/>
                <a:cs typeface="Courier New"/>
              </a:rPr>
              <a:t> </a:t>
            </a:r>
            <a:r>
              <a:rPr lang="pt-BR" sz="2400" baseline="4904" dirty="0">
                <a:latin typeface="Courier New"/>
                <a:cs typeface="Courier New"/>
              </a:rPr>
              <a:t>= cv2.CascadeClassifier(</a:t>
            </a:r>
            <a:r>
              <a:rPr lang="pt-BR" sz="2400" baseline="4904" dirty="0" err="1">
                <a:latin typeface="Courier New"/>
                <a:cs typeface="Courier New"/>
              </a:rPr>
              <a:t>r"C</a:t>
            </a:r>
            <a:r>
              <a:rPr lang="pt-BR" sz="2400" baseline="4904" dirty="0">
                <a:latin typeface="Courier New"/>
                <a:cs typeface="Courier New"/>
              </a:rPr>
              <a:t>:\</a:t>
            </a:r>
            <a:r>
              <a:rPr lang="pt-BR" sz="2400" baseline="4904" dirty="0" err="1">
                <a:latin typeface="Courier New"/>
                <a:cs typeface="Courier New"/>
              </a:rPr>
              <a:t>Users</a:t>
            </a:r>
            <a:r>
              <a:rPr lang="pt-BR" sz="2400" baseline="4904" dirty="0">
                <a:latin typeface="Courier New"/>
                <a:cs typeface="Courier New"/>
              </a:rPr>
              <a:t>\</a:t>
            </a:r>
            <a:r>
              <a:rPr lang="pt-BR" sz="2400" baseline="4904" dirty="0" err="1">
                <a:latin typeface="Courier New"/>
                <a:cs typeface="Courier New"/>
              </a:rPr>
              <a:t>sandhyao</a:t>
            </a:r>
            <a:r>
              <a:rPr lang="pt-BR" sz="2400" baseline="4904" dirty="0">
                <a:latin typeface="Courier New"/>
                <a:cs typeface="Courier New"/>
              </a:rPr>
              <a:t>\</a:t>
            </a:r>
            <a:r>
              <a:rPr lang="pt-BR" sz="2400" baseline="4904" dirty="0" err="1">
                <a:latin typeface="Courier New"/>
                <a:cs typeface="Courier New"/>
              </a:rPr>
              <a:t>code</a:t>
            </a:r>
            <a:r>
              <a:rPr lang="pt-BR" sz="2400" baseline="4904" dirty="0">
                <a:latin typeface="Courier New"/>
                <a:cs typeface="Courier New"/>
              </a:rPr>
              <a:t>\Section_10_code\haarcascade_frontalface_alt.xml")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endParaRPr lang="pt-BR" sz="24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400" baseline="4904" dirty="0" err="1" smtClean="0">
                <a:latin typeface="Courier New"/>
                <a:cs typeface="Courier New"/>
              </a:rPr>
              <a:t>if</a:t>
            </a:r>
            <a:r>
              <a:rPr lang="pt-BR" sz="2400" baseline="4904" dirty="0" smtClean="0">
                <a:latin typeface="Courier New"/>
                <a:cs typeface="Courier New"/>
              </a:rPr>
              <a:t> </a:t>
            </a:r>
            <a:r>
              <a:rPr lang="pt-BR" sz="2400" baseline="4904" dirty="0" err="1">
                <a:latin typeface="Courier New"/>
                <a:cs typeface="Courier New"/>
              </a:rPr>
              <a:t>face_cascade.empty</a:t>
            </a:r>
            <a:r>
              <a:rPr lang="pt-BR" sz="2400" baseline="4904" dirty="0">
                <a:latin typeface="Courier New"/>
                <a:cs typeface="Courier New"/>
              </a:rPr>
              <a:t>():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400" baseline="4904" dirty="0">
                <a:latin typeface="Courier New"/>
                <a:cs typeface="Courier New"/>
              </a:rPr>
              <a:t>	</a:t>
            </a:r>
            <a:r>
              <a:rPr lang="pt-BR" sz="2400" baseline="4904" dirty="0" err="1">
                <a:latin typeface="Courier New"/>
                <a:cs typeface="Courier New"/>
              </a:rPr>
              <a:t>raise</a:t>
            </a:r>
            <a:r>
              <a:rPr lang="pt-BR" sz="2400" baseline="4904" dirty="0">
                <a:latin typeface="Courier New"/>
                <a:cs typeface="Courier New"/>
              </a:rPr>
              <a:t> </a:t>
            </a:r>
            <a:r>
              <a:rPr lang="pt-BR" sz="2400" baseline="4904" dirty="0" err="1">
                <a:latin typeface="Courier New"/>
                <a:cs typeface="Courier New"/>
              </a:rPr>
              <a:t>IOError</a:t>
            </a:r>
            <a:r>
              <a:rPr lang="pt-BR" sz="2400" baseline="4904" dirty="0">
                <a:latin typeface="Courier New"/>
                <a:cs typeface="Courier New"/>
              </a:rPr>
              <a:t>('</a:t>
            </a:r>
            <a:r>
              <a:rPr lang="pt-BR" sz="2400" baseline="4904" dirty="0" err="1">
                <a:latin typeface="Courier New"/>
                <a:cs typeface="Courier New"/>
              </a:rPr>
              <a:t>Unable</a:t>
            </a:r>
            <a:r>
              <a:rPr lang="pt-BR" sz="2400" baseline="4904" dirty="0">
                <a:latin typeface="Courier New"/>
                <a:cs typeface="Courier New"/>
              </a:rPr>
              <a:t> </a:t>
            </a:r>
            <a:r>
              <a:rPr lang="pt-BR" sz="2400" baseline="4904" dirty="0" err="1">
                <a:latin typeface="Courier New"/>
                <a:cs typeface="Courier New"/>
              </a:rPr>
              <a:t>to</a:t>
            </a:r>
            <a:r>
              <a:rPr lang="pt-BR" sz="2400" baseline="4904" dirty="0">
                <a:latin typeface="Courier New"/>
                <a:cs typeface="Courier New"/>
              </a:rPr>
              <a:t> </a:t>
            </a:r>
            <a:r>
              <a:rPr lang="pt-BR" sz="2400" baseline="4904" dirty="0" err="1">
                <a:latin typeface="Courier New"/>
                <a:cs typeface="Courier New"/>
              </a:rPr>
              <a:t>load</a:t>
            </a:r>
            <a:r>
              <a:rPr lang="pt-BR" sz="2400" baseline="4904" dirty="0">
                <a:latin typeface="Courier New"/>
                <a:cs typeface="Courier New"/>
              </a:rPr>
              <a:t> </a:t>
            </a:r>
            <a:r>
              <a:rPr lang="pt-BR" sz="2400" baseline="4904" dirty="0" err="1">
                <a:latin typeface="Courier New"/>
                <a:cs typeface="Courier New"/>
              </a:rPr>
              <a:t>the</a:t>
            </a:r>
            <a:r>
              <a:rPr lang="pt-BR" sz="2400" baseline="4904" dirty="0">
                <a:latin typeface="Courier New"/>
                <a:cs typeface="Courier New"/>
              </a:rPr>
              <a:t> face </a:t>
            </a:r>
            <a:r>
              <a:rPr lang="pt-BR" sz="2400" baseline="4904" dirty="0" err="1">
                <a:latin typeface="Courier New"/>
                <a:cs typeface="Courier New"/>
              </a:rPr>
              <a:t>cascade</a:t>
            </a:r>
            <a:r>
              <a:rPr lang="pt-BR" sz="2400" baseline="4904" dirty="0">
                <a:latin typeface="Courier New"/>
                <a:cs typeface="Courier New"/>
              </a:rPr>
              <a:t> </a:t>
            </a:r>
            <a:r>
              <a:rPr lang="pt-BR" sz="2400" baseline="4904" dirty="0" smtClean="0">
                <a:latin typeface="Courier New"/>
                <a:cs typeface="Courier New"/>
              </a:rPr>
              <a:t>	</a:t>
            </a:r>
            <a:r>
              <a:rPr lang="pt-BR" sz="2400" baseline="4904" dirty="0" err="1" smtClean="0">
                <a:latin typeface="Courier New"/>
                <a:cs typeface="Courier New"/>
              </a:rPr>
              <a:t>classifier</a:t>
            </a:r>
            <a:r>
              <a:rPr lang="pt-BR" sz="2400" baseline="4904" dirty="0" smtClean="0">
                <a:latin typeface="Courier New"/>
                <a:cs typeface="Courier New"/>
              </a:rPr>
              <a:t> </a:t>
            </a:r>
            <a:r>
              <a:rPr lang="pt-BR" sz="2400" baseline="4904" dirty="0" err="1">
                <a:latin typeface="Courier New"/>
                <a:cs typeface="Courier New"/>
              </a:rPr>
              <a:t>xml</a:t>
            </a:r>
            <a:r>
              <a:rPr lang="pt-BR" sz="2400" baseline="4904" dirty="0">
                <a:latin typeface="Courier New"/>
                <a:cs typeface="Courier New"/>
              </a:rPr>
              <a:t> file')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endParaRPr lang="pt-BR" sz="24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400" baseline="4904" dirty="0" err="1" smtClean="0">
                <a:latin typeface="Courier New"/>
                <a:cs typeface="Courier New"/>
              </a:rPr>
              <a:t>while</a:t>
            </a:r>
            <a:r>
              <a:rPr lang="pt-BR" sz="2400" baseline="4904" dirty="0" smtClean="0">
                <a:latin typeface="Courier New"/>
                <a:cs typeface="Courier New"/>
              </a:rPr>
              <a:t> </a:t>
            </a:r>
            <a:r>
              <a:rPr lang="pt-BR" sz="2400" baseline="4904" dirty="0" err="1">
                <a:latin typeface="Courier New"/>
                <a:cs typeface="Courier New"/>
              </a:rPr>
              <a:t>True</a:t>
            </a:r>
            <a:r>
              <a:rPr lang="pt-BR" sz="2400" baseline="4904" dirty="0">
                <a:latin typeface="Courier New"/>
                <a:cs typeface="Courier New"/>
              </a:rPr>
              <a:t>: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400" baseline="4904" dirty="0">
                <a:latin typeface="Courier New"/>
                <a:cs typeface="Courier New"/>
              </a:rPr>
              <a:t>	</a:t>
            </a:r>
            <a:r>
              <a:rPr lang="pt-BR" sz="2400" baseline="4904" dirty="0" err="1" smtClean="0">
                <a:latin typeface="Courier New"/>
                <a:cs typeface="Courier New"/>
              </a:rPr>
              <a:t>ret</a:t>
            </a:r>
            <a:r>
              <a:rPr lang="pt-BR" sz="2400" baseline="4904" dirty="0">
                <a:latin typeface="Courier New"/>
                <a:cs typeface="Courier New"/>
              </a:rPr>
              <a:t>, frame = </a:t>
            </a:r>
            <a:r>
              <a:rPr lang="pt-BR" sz="2400" baseline="4904" dirty="0" err="1">
                <a:latin typeface="Courier New"/>
                <a:cs typeface="Courier New"/>
              </a:rPr>
              <a:t>cap.read</a:t>
            </a:r>
            <a:r>
              <a:rPr lang="pt-BR" sz="2400" baseline="4904" dirty="0">
                <a:latin typeface="Courier New"/>
                <a:cs typeface="Courier New"/>
              </a:rPr>
              <a:t>()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400" baseline="4904" dirty="0">
                <a:latin typeface="Courier New"/>
                <a:cs typeface="Courier New"/>
              </a:rPr>
              <a:t>	frame = cv2.resize(frame, </a:t>
            </a:r>
            <a:r>
              <a:rPr lang="pt-BR" sz="2400" baseline="4904" dirty="0" err="1">
                <a:latin typeface="Courier New"/>
                <a:cs typeface="Courier New"/>
              </a:rPr>
              <a:t>None</a:t>
            </a:r>
            <a:r>
              <a:rPr lang="pt-BR" sz="2400" baseline="4904" dirty="0">
                <a:latin typeface="Courier New"/>
                <a:cs typeface="Courier New"/>
              </a:rPr>
              <a:t>, </a:t>
            </a:r>
            <a:r>
              <a:rPr lang="pt-BR" sz="2400" baseline="4904" dirty="0" err="1">
                <a:latin typeface="Courier New"/>
                <a:cs typeface="Courier New"/>
              </a:rPr>
              <a:t>fx</a:t>
            </a:r>
            <a:r>
              <a:rPr lang="pt-BR" sz="2400" baseline="4904" dirty="0">
                <a:latin typeface="Courier New"/>
                <a:cs typeface="Courier New"/>
              </a:rPr>
              <a:t>=</a:t>
            </a:r>
            <a:r>
              <a:rPr lang="pt-BR" sz="2400" baseline="4904" dirty="0" err="1">
                <a:latin typeface="Courier New"/>
                <a:cs typeface="Courier New"/>
              </a:rPr>
              <a:t>scaling_factor</a:t>
            </a:r>
            <a:r>
              <a:rPr lang="pt-BR" sz="2400" baseline="4904" dirty="0">
                <a:latin typeface="Courier New"/>
                <a:cs typeface="Courier New"/>
              </a:rPr>
              <a:t>, </a:t>
            </a:r>
            <a:r>
              <a:rPr lang="pt-BR" sz="2400" baseline="4904" dirty="0" smtClean="0">
                <a:latin typeface="Courier New"/>
                <a:cs typeface="Courier New"/>
              </a:rPr>
              <a:t>		        </a:t>
            </a:r>
            <a:r>
              <a:rPr lang="pt-BR" sz="2400" baseline="4904" dirty="0" err="1" smtClean="0">
                <a:latin typeface="Courier New"/>
                <a:cs typeface="Courier New"/>
              </a:rPr>
              <a:t>fy</a:t>
            </a:r>
            <a:r>
              <a:rPr lang="pt-BR" sz="2400" baseline="4904" dirty="0" smtClean="0">
                <a:latin typeface="Courier New"/>
                <a:cs typeface="Courier New"/>
              </a:rPr>
              <a:t>=</a:t>
            </a:r>
            <a:r>
              <a:rPr lang="pt-BR" sz="2400" baseline="4904" dirty="0" err="1" smtClean="0">
                <a:latin typeface="Courier New"/>
                <a:cs typeface="Courier New"/>
              </a:rPr>
              <a:t>scaling_factor</a:t>
            </a:r>
            <a:r>
              <a:rPr lang="pt-BR" sz="2400" baseline="4904" dirty="0" smtClean="0">
                <a:latin typeface="Courier New"/>
                <a:cs typeface="Courier New"/>
              </a:rPr>
              <a:t>, </a:t>
            </a:r>
            <a:r>
              <a:rPr lang="pt-BR" sz="2400" baseline="4904" dirty="0" err="1" smtClean="0">
                <a:latin typeface="Courier New"/>
                <a:cs typeface="Courier New"/>
              </a:rPr>
              <a:t>interpolation</a:t>
            </a:r>
            <a:r>
              <a:rPr lang="pt-BR" sz="2400" baseline="4904" dirty="0" smtClean="0">
                <a:latin typeface="Courier New"/>
                <a:cs typeface="Courier New"/>
              </a:rPr>
              <a:t>=cv2.INTER_AREA</a:t>
            </a:r>
            <a:r>
              <a:rPr lang="pt-BR" sz="2400" baseline="4904" dirty="0">
                <a:latin typeface="Courier New"/>
                <a:cs typeface="Courier New"/>
              </a:rPr>
              <a:t>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endParaRPr lang="pt-BR" sz="24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400" baseline="4904" dirty="0">
                <a:latin typeface="Courier New"/>
                <a:cs typeface="Courier New"/>
              </a:rPr>
              <a:t>	</a:t>
            </a:r>
            <a:r>
              <a:rPr lang="pt-BR" sz="2400" baseline="4904" dirty="0" err="1" smtClean="0">
                <a:latin typeface="Courier New"/>
                <a:cs typeface="Courier New"/>
              </a:rPr>
              <a:t>gray</a:t>
            </a:r>
            <a:r>
              <a:rPr lang="pt-BR" sz="2400" baseline="4904" dirty="0" smtClean="0">
                <a:latin typeface="Courier New"/>
                <a:cs typeface="Courier New"/>
              </a:rPr>
              <a:t> </a:t>
            </a:r>
            <a:r>
              <a:rPr lang="pt-BR" sz="2400" baseline="4904" dirty="0">
                <a:latin typeface="Courier New"/>
                <a:cs typeface="Courier New"/>
              </a:rPr>
              <a:t>= cv2.cvtColor(frame, cv2.COLOR_BGR2GRAY)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endParaRPr lang="pt-BR" sz="24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400" baseline="4904" dirty="0">
                <a:latin typeface="Courier New"/>
                <a:cs typeface="Courier New"/>
              </a:rPr>
              <a:t>	</a:t>
            </a:r>
            <a:r>
              <a:rPr lang="pt-BR" sz="2400" baseline="4904" dirty="0" err="1" smtClean="0">
                <a:latin typeface="Courier New"/>
                <a:cs typeface="Courier New"/>
              </a:rPr>
              <a:t>face_rects</a:t>
            </a:r>
            <a:r>
              <a:rPr lang="pt-BR" sz="2400" baseline="4904" dirty="0" smtClean="0">
                <a:latin typeface="Courier New"/>
                <a:cs typeface="Courier New"/>
              </a:rPr>
              <a:t> </a:t>
            </a:r>
            <a:r>
              <a:rPr lang="pt-BR" sz="2400" baseline="4904" dirty="0">
                <a:latin typeface="Courier New"/>
                <a:cs typeface="Courier New"/>
              </a:rPr>
              <a:t>= </a:t>
            </a:r>
            <a:r>
              <a:rPr lang="pt-BR" sz="2400" baseline="4904" dirty="0" err="1">
                <a:latin typeface="Courier New"/>
                <a:cs typeface="Courier New"/>
              </a:rPr>
              <a:t>face_cascade.detectMultiScale</a:t>
            </a:r>
            <a:r>
              <a:rPr lang="pt-BR" sz="2400" baseline="4904" dirty="0">
                <a:latin typeface="Courier New"/>
                <a:cs typeface="Courier New"/>
              </a:rPr>
              <a:t>(</a:t>
            </a:r>
            <a:r>
              <a:rPr lang="pt-BR" sz="2400" baseline="4904" dirty="0" err="1">
                <a:latin typeface="Courier New"/>
                <a:cs typeface="Courier New"/>
              </a:rPr>
              <a:t>gray</a:t>
            </a:r>
            <a:r>
              <a:rPr lang="pt-BR" sz="2400" baseline="4904" dirty="0">
                <a:latin typeface="Courier New"/>
                <a:cs typeface="Courier New"/>
              </a:rPr>
              <a:t>, 1.3, 5)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endParaRPr lang="pt-BR" sz="24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400" baseline="4904" dirty="0">
                <a:latin typeface="Courier New"/>
                <a:cs typeface="Courier New"/>
              </a:rPr>
              <a:t>	</a:t>
            </a:r>
            <a:r>
              <a:rPr lang="pt-BR" sz="2400" baseline="4904" dirty="0" smtClean="0">
                <a:latin typeface="Courier New"/>
                <a:cs typeface="Courier New"/>
              </a:rPr>
              <a:t>for(x</a:t>
            </a:r>
            <a:r>
              <a:rPr lang="pt-BR" sz="2400" baseline="4904" dirty="0">
                <a:latin typeface="Courier New"/>
                <a:cs typeface="Courier New"/>
              </a:rPr>
              <a:t>, y, w, h) in </a:t>
            </a:r>
            <a:r>
              <a:rPr lang="pt-BR" sz="2400" baseline="4904" dirty="0" err="1">
                <a:latin typeface="Courier New"/>
                <a:cs typeface="Courier New"/>
              </a:rPr>
              <a:t>face_rects</a:t>
            </a:r>
            <a:r>
              <a:rPr lang="pt-BR" sz="2400" baseline="4904" dirty="0">
                <a:latin typeface="Courier New"/>
                <a:cs typeface="Courier New"/>
              </a:rPr>
              <a:t>: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400" baseline="4904" dirty="0">
                <a:latin typeface="Courier New"/>
                <a:cs typeface="Courier New"/>
              </a:rPr>
              <a:t>		cv2.rectangles(frame, (</a:t>
            </a:r>
            <a:r>
              <a:rPr lang="pt-BR" sz="2400" baseline="4904" dirty="0" err="1">
                <a:latin typeface="Courier New"/>
                <a:cs typeface="Courier New"/>
              </a:rPr>
              <a:t>x,y</a:t>
            </a:r>
            <a:r>
              <a:rPr lang="pt-BR" sz="2400" baseline="4904" dirty="0">
                <a:latin typeface="Courier New"/>
                <a:cs typeface="Courier New"/>
              </a:rPr>
              <a:t>),(</a:t>
            </a:r>
            <a:r>
              <a:rPr lang="pt-BR" sz="2400" baseline="4904" dirty="0" err="1">
                <a:latin typeface="Courier New"/>
                <a:cs typeface="Courier New"/>
              </a:rPr>
              <a:t>x+y,y+h</a:t>
            </a:r>
            <a:r>
              <a:rPr lang="pt-BR" sz="2400" baseline="4904" dirty="0">
                <a:latin typeface="Courier New"/>
                <a:cs typeface="Courier New"/>
              </a:rPr>
              <a:t>), (0,255,0), </a:t>
            </a:r>
            <a:r>
              <a:rPr lang="pt-BR" sz="2400" baseline="4904" dirty="0" smtClean="0">
                <a:latin typeface="Courier New"/>
                <a:cs typeface="Courier New"/>
              </a:rPr>
              <a:t>		3</a:t>
            </a:r>
            <a:r>
              <a:rPr lang="pt-BR" sz="2400" baseline="4904" dirty="0">
                <a:latin typeface="Courier New"/>
                <a:cs typeface="Courier New"/>
              </a:rPr>
              <a:t>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endParaRPr lang="pt-BR" sz="24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400" baseline="4904" dirty="0">
                <a:latin typeface="Courier New"/>
                <a:cs typeface="Courier New"/>
              </a:rPr>
              <a:t>	</a:t>
            </a:r>
            <a:r>
              <a:rPr lang="pt-BR" sz="2400" baseline="4904" dirty="0" smtClean="0">
                <a:latin typeface="Courier New"/>
                <a:cs typeface="Courier New"/>
              </a:rPr>
              <a:t>cv2.imshow</a:t>
            </a:r>
            <a:r>
              <a:rPr lang="pt-BR" sz="2400" baseline="4904" dirty="0">
                <a:latin typeface="Courier New"/>
                <a:cs typeface="Courier New"/>
              </a:rPr>
              <a:t>('Face Detector', frame)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endParaRPr lang="pt-BR" sz="24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400" baseline="4904" dirty="0">
                <a:latin typeface="Courier New"/>
                <a:cs typeface="Courier New"/>
              </a:rPr>
              <a:t>	</a:t>
            </a:r>
          </a:p>
        </p:txBody>
      </p:sp>
      <p:sp>
        <p:nvSpPr>
          <p:cNvPr id="6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</p:spTree>
    <p:extLst>
      <p:ext uri="{BB962C8B-B14F-4D97-AF65-F5344CB8AC3E}">
        <p14:creationId xmlns:p14="http://schemas.microsoft.com/office/powerpoint/2010/main" val="3811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8500" y="120650"/>
            <a:ext cx="769620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600"/>
              </a:lnSpc>
              <a:spcBef>
                <a:spcPts val="230"/>
              </a:spcBef>
            </a:pPr>
            <a:r>
              <a:rPr lang="pt-BR"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Reconhecimento de Face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91550" y="6890188"/>
            <a:ext cx="2425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22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  <p:pic>
        <p:nvPicPr>
          <p:cNvPr id="17410" name="Picture 2" descr="Resultado de imagem para Reconhecimento de face retangulo em vol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854200"/>
            <a:ext cx="595312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4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8500" y="120650"/>
            <a:ext cx="769620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lang="pt-BR"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Reconhecimento de Face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91550" y="6890188"/>
            <a:ext cx="2425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2</a:t>
            </a:r>
            <a:r>
              <a:rPr lang="pt-BR" sz="1400" spc="0" dirty="0" smtClean="0">
                <a:latin typeface="Times New Roman"/>
                <a:cs typeface="Times New Roman"/>
              </a:rPr>
              <a:t>3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9" name="object 5"/>
          <p:cNvSpPr txBox="1"/>
          <p:nvPr/>
        </p:nvSpPr>
        <p:spPr>
          <a:xfrm>
            <a:off x="241300" y="806450"/>
            <a:ext cx="8350250" cy="6521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lvl="1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400" baseline="4904" dirty="0" smtClean="0">
                <a:latin typeface="Courier New"/>
                <a:cs typeface="Courier New"/>
              </a:rPr>
              <a:t>	for (</a:t>
            </a:r>
            <a:r>
              <a:rPr lang="pt-BR" sz="2400" baseline="4904" dirty="0" err="1" smtClean="0">
                <a:latin typeface="Courier New"/>
                <a:cs typeface="Courier New"/>
              </a:rPr>
              <a:t>x,y,w,h</a:t>
            </a:r>
            <a:r>
              <a:rPr lang="pt-BR" sz="2400" baseline="4904" dirty="0" smtClean="0">
                <a:latin typeface="Courier New"/>
                <a:cs typeface="Courier New"/>
              </a:rPr>
              <a:t>) in faces:</a:t>
            </a:r>
          </a:p>
          <a:p>
            <a:pPr marL="469900" lvl="1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400" baseline="4904" dirty="0">
                <a:latin typeface="Courier New"/>
                <a:cs typeface="Courier New"/>
              </a:rPr>
              <a:t>	</a:t>
            </a:r>
            <a:r>
              <a:rPr lang="pt-BR" sz="2400" baseline="4904" dirty="0" smtClean="0">
                <a:latin typeface="Courier New"/>
                <a:cs typeface="Courier New"/>
              </a:rPr>
              <a:t>	</a:t>
            </a:r>
            <a:r>
              <a:rPr lang="pt-BR" sz="2400" baseline="4904" dirty="0" err="1" smtClean="0">
                <a:latin typeface="Courier New"/>
                <a:cs typeface="Courier New"/>
              </a:rPr>
              <a:t>roi_gray</a:t>
            </a:r>
            <a:r>
              <a:rPr lang="pt-BR" sz="2400" baseline="4904" dirty="0" smtClean="0">
                <a:latin typeface="Courier New"/>
                <a:cs typeface="Courier New"/>
              </a:rPr>
              <a:t> </a:t>
            </a:r>
            <a:r>
              <a:rPr lang="pt-BR" sz="2400" baseline="4904" dirty="0">
                <a:latin typeface="Courier New"/>
                <a:cs typeface="Courier New"/>
              </a:rPr>
              <a:t>= </a:t>
            </a:r>
            <a:r>
              <a:rPr lang="pt-BR" sz="2400" baseline="4904" dirty="0" err="1">
                <a:latin typeface="Courier New"/>
                <a:cs typeface="Courier New"/>
              </a:rPr>
              <a:t>gray</a:t>
            </a:r>
            <a:r>
              <a:rPr lang="pt-BR" sz="2400" baseline="4904" dirty="0">
                <a:latin typeface="Courier New"/>
                <a:cs typeface="Courier New"/>
              </a:rPr>
              <a:t>[</a:t>
            </a:r>
            <a:r>
              <a:rPr lang="pt-BR" sz="2400" baseline="4904" dirty="0" err="1">
                <a:latin typeface="Courier New"/>
                <a:cs typeface="Courier New"/>
              </a:rPr>
              <a:t>y:y+h</a:t>
            </a:r>
            <a:r>
              <a:rPr lang="pt-BR" sz="2400" baseline="4904" dirty="0">
                <a:latin typeface="Courier New"/>
                <a:cs typeface="Courier New"/>
              </a:rPr>
              <a:t>, x:x+w]</a:t>
            </a:r>
          </a:p>
          <a:p>
            <a:pPr marL="469900" lvl="1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400" baseline="4904" dirty="0">
                <a:latin typeface="Courier New"/>
                <a:cs typeface="Courier New"/>
              </a:rPr>
              <a:t>		</a:t>
            </a:r>
            <a:r>
              <a:rPr lang="pt-BR" sz="2400" baseline="4904" dirty="0" err="1">
                <a:latin typeface="Courier New"/>
                <a:cs typeface="Courier New"/>
              </a:rPr>
              <a:t>roi_color</a:t>
            </a:r>
            <a:r>
              <a:rPr lang="pt-BR" sz="2400" baseline="4904" dirty="0">
                <a:latin typeface="Courier New"/>
                <a:cs typeface="Courier New"/>
              </a:rPr>
              <a:t> = frame[</a:t>
            </a:r>
            <a:r>
              <a:rPr lang="pt-BR" sz="2400" baseline="4904" dirty="0" err="1">
                <a:latin typeface="Courier New"/>
                <a:cs typeface="Courier New"/>
              </a:rPr>
              <a:t>y:y+h</a:t>
            </a:r>
            <a:r>
              <a:rPr lang="pt-BR" sz="2400" baseline="4904" dirty="0">
                <a:latin typeface="Courier New"/>
                <a:cs typeface="Courier New"/>
              </a:rPr>
              <a:t>, x:x+w]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endParaRPr lang="pt-BR" sz="24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400" baseline="4904" dirty="0">
                <a:latin typeface="Courier New"/>
                <a:cs typeface="Courier New"/>
              </a:rPr>
              <a:t>		</a:t>
            </a:r>
            <a:r>
              <a:rPr lang="pt-BR" sz="2400" baseline="4904" dirty="0" err="1" smtClean="0">
                <a:latin typeface="Courier New"/>
                <a:cs typeface="Courier New"/>
              </a:rPr>
              <a:t>eye_rects</a:t>
            </a:r>
            <a:r>
              <a:rPr lang="pt-BR" sz="2400" baseline="4904" dirty="0" smtClean="0">
                <a:latin typeface="Courier New"/>
                <a:cs typeface="Courier New"/>
              </a:rPr>
              <a:t> </a:t>
            </a:r>
            <a:r>
              <a:rPr lang="pt-BR" sz="2400" baseline="4904" dirty="0">
                <a:latin typeface="Courier New"/>
                <a:cs typeface="Courier New"/>
              </a:rPr>
              <a:t>= </a:t>
            </a:r>
            <a:r>
              <a:rPr lang="pt-BR" sz="2400" baseline="4904" dirty="0" err="1">
                <a:latin typeface="Courier New"/>
                <a:cs typeface="Courier New"/>
              </a:rPr>
              <a:t>eye_cascade.detectMultiScale</a:t>
            </a:r>
            <a:r>
              <a:rPr lang="pt-BR" sz="2400" baseline="4904" dirty="0">
                <a:latin typeface="Courier New"/>
                <a:cs typeface="Courier New"/>
              </a:rPr>
              <a:t>(</a:t>
            </a:r>
            <a:r>
              <a:rPr lang="pt-BR" sz="2400" baseline="4904" dirty="0" err="1">
                <a:latin typeface="Courier New"/>
                <a:cs typeface="Courier New"/>
              </a:rPr>
              <a:t>roi_gray</a:t>
            </a:r>
            <a:r>
              <a:rPr lang="pt-BR" sz="2400" baseline="4904" dirty="0">
                <a:latin typeface="Courier New"/>
                <a:cs typeface="Courier New"/>
              </a:rPr>
              <a:t>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400" baseline="4904" dirty="0">
                <a:latin typeface="Courier New"/>
                <a:cs typeface="Courier New"/>
              </a:rPr>
              <a:t>		</a:t>
            </a:r>
            <a:r>
              <a:rPr lang="pt-BR" sz="2400" baseline="4904" dirty="0" err="1" smtClean="0">
                <a:latin typeface="Courier New"/>
                <a:cs typeface="Courier New"/>
              </a:rPr>
              <a:t>nose_rects</a:t>
            </a:r>
            <a:r>
              <a:rPr lang="pt-BR" sz="2400" baseline="4904" dirty="0" smtClean="0">
                <a:latin typeface="Courier New"/>
                <a:cs typeface="Courier New"/>
              </a:rPr>
              <a:t> </a:t>
            </a:r>
            <a:r>
              <a:rPr lang="pt-BR" sz="2400" baseline="4904" dirty="0">
                <a:latin typeface="Courier New"/>
                <a:cs typeface="Courier New"/>
              </a:rPr>
              <a:t>= </a:t>
            </a:r>
            <a:r>
              <a:rPr lang="pt-BR" sz="2400" baseline="4904" dirty="0" err="1">
                <a:latin typeface="Courier New"/>
                <a:cs typeface="Courier New"/>
              </a:rPr>
              <a:t>nose_cascade.detectMultiScale</a:t>
            </a:r>
            <a:r>
              <a:rPr lang="pt-BR" sz="2400" baseline="4904" dirty="0">
                <a:latin typeface="Courier New"/>
                <a:cs typeface="Courier New"/>
              </a:rPr>
              <a:t>(</a:t>
            </a:r>
            <a:r>
              <a:rPr lang="pt-BR" sz="2400" baseline="4904" dirty="0" err="1">
                <a:latin typeface="Courier New"/>
                <a:cs typeface="Courier New"/>
              </a:rPr>
              <a:t>roi_gray</a:t>
            </a:r>
            <a:r>
              <a:rPr lang="pt-BR" sz="2400" baseline="4904" dirty="0">
                <a:latin typeface="Courier New"/>
                <a:cs typeface="Courier New"/>
              </a:rPr>
              <a:t>, </a:t>
            </a:r>
            <a:r>
              <a:rPr lang="pt-BR" sz="2400" baseline="4904" dirty="0" smtClean="0">
                <a:latin typeface="Courier New"/>
                <a:cs typeface="Courier New"/>
              </a:rPr>
              <a:t>		1.3</a:t>
            </a:r>
            <a:r>
              <a:rPr lang="pt-BR" sz="2400" baseline="4904" dirty="0">
                <a:latin typeface="Courier New"/>
                <a:cs typeface="Courier New"/>
              </a:rPr>
              <a:t>, </a:t>
            </a:r>
            <a:r>
              <a:rPr lang="pt-BR" sz="2400" baseline="4904" dirty="0" smtClean="0">
                <a:latin typeface="Courier New"/>
                <a:cs typeface="Courier New"/>
              </a:rPr>
              <a:t>5</a:t>
            </a:r>
            <a:r>
              <a:rPr lang="pt-BR" sz="2400" baseline="4904" dirty="0">
                <a:latin typeface="Courier New"/>
                <a:cs typeface="Courier New"/>
              </a:rPr>
              <a:t>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endParaRPr lang="pt-BR" sz="24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400" baseline="4904" dirty="0">
                <a:latin typeface="Courier New"/>
                <a:cs typeface="Courier New"/>
              </a:rPr>
              <a:t>	</a:t>
            </a:r>
            <a:r>
              <a:rPr lang="pt-BR" sz="2400" baseline="4904" dirty="0" smtClean="0">
                <a:latin typeface="Courier New"/>
                <a:cs typeface="Courier New"/>
              </a:rPr>
              <a:t>for </a:t>
            </a:r>
            <a:r>
              <a:rPr lang="pt-BR" sz="2400" baseline="4904" dirty="0">
                <a:latin typeface="Courier New"/>
                <a:cs typeface="Courier New"/>
              </a:rPr>
              <a:t>(</a:t>
            </a:r>
            <a:r>
              <a:rPr lang="pt-BR" sz="2400" baseline="4904" dirty="0" err="1">
                <a:latin typeface="Courier New"/>
                <a:cs typeface="Courier New"/>
              </a:rPr>
              <a:t>x_eye</a:t>
            </a:r>
            <a:r>
              <a:rPr lang="pt-BR" sz="2400" baseline="4904" dirty="0">
                <a:latin typeface="Courier New"/>
                <a:cs typeface="Courier New"/>
              </a:rPr>
              <a:t>, </a:t>
            </a:r>
            <a:r>
              <a:rPr lang="pt-BR" sz="2400" baseline="4904" dirty="0" err="1">
                <a:latin typeface="Courier New"/>
                <a:cs typeface="Courier New"/>
              </a:rPr>
              <a:t>y_eye</a:t>
            </a:r>
            <a:r>
              <a:rPr lang="pt-BR" sz="2400" baseline="4904" dirty="0">
                <a:latin typeface="Courier New"/>
                <a:cs typeface="Courier New"/>
              </a:rPr>
              <a:t>, </a:t>
            </a:r>
            <a:r>
              <a:rPr lang="pt-BR" sz="2400" baseline="4904" dirty="0" err="1">
                <a:latin typeface="Courier New"/>
                <a:cs typeface="Courier New"/>
              </a:rPr>
              <a:t>w_eye</a:t>
            </a:r>
            <a:r>
              <a:rPr lang="pt-BR" sz="2400" baseline="4904" dirty="0">
                <a:latin typeface="Courier New"/>
                <a:cs typeface="Courier New"/>
              </a:rPr>
              <a:t>, </a:t>
            </a:r>
            <a:r>
              <a:rPr lang="pt-BR" sz="2400" baseline="4904" dirty="0" err="1">
                <a:latin typeface="Courier New"/>
                <a:cs typeface="Courier New"/>
              </a:rPr>
              <a:t>h_eye</a:t>
            </a:r>
            <a:r>
              <a:rPr lang="pt-BR" sz="2400" baseline="4904" dirty="0">
                <a:latin typeface="Courier New"/>
                <a:cs typeface="Courier New"/>
              </a:rPr>
              <a:t>) in </a:t>
            </a:r>
            <a:r>
              <a:rPr lang="pt-BR" sz="2400" baseline="4904" dirty="0" err="1">
                <a:latin typeface="Courier New"/>
                <a:cs typeface="Courier New"/>
              </a:rPr>
              <a:t>eye_rects</a:t>
            </a:r>
            <a:r>
              <a:rPr lang="pt-BR" sz="2400" baseline="4904" dirty="0">
                <a:latin typeface="Courier New"/>
                <a:cs typeface="Courier New"/>
              </a:rPr>
              <a:t>: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400" baseline="4904" dirty="0">
                <a:latin typeface="Courier New"/>
                <a:cs typeface="Courier New"/>
              </a:rPr>
              <a:t>		</a:t>
            </a:r>
            <a:r>
              <a:rPr lang="pt-BR" sz="2400" baseline="4904" dirty="0" smtClean="0">
                <a:latin typeface="Courier New"/>
                <a:cs typeface="Courier New"/>
              </a:rPr>
              <a:t>center </a:t>
            </a:r>
            <a:r>
              <a:rPr lang="pt-BR" sz="2400" baseline="4904" dirty="0">
                <a:latin typeface="Courier New"/>
                <a:cs typeface="Courier New"/>
              </a:rPr>
              <a:t>= (</a:t>
            </a:r>
            <a:r>
              <a:rPr lang="pt-BR" sz="2400" baseline="4904" dirty="0" err="1">
                <a:latin typeface="Courier New"/>
                <a:cs typeface="Courier New"/>
              </a:rPr>
              <a:t>int</a:t>
            </a:r>
            <a:r>
              <a:rPr lang="pt-BR" sz="2400" baseline="4904" dirty="0">
                <a:latin typeface="Courier New"/>
                <a:cs typeface="Courier New"/>
              </a:rPr>
              <a:t>(</a:t>
            </a:r>
            <a:r>
              <a:rPr lang="pt-BR" sz="2400" baseline="4904" dirty="0" err="1">
                <a:latin typeface="Courier New"/>
                <a:cs typeface="Courier New"/>
              </a:rPr>
              <a:t>x_eye</a:t>
            </a:r>
            <a:r>
              <a:rPr lang="pt-BR" sz="2400" baseline="4904" dirty="0">
                <a:latin typeface="Courier New"/>
                <a:cs typeface="Courier New"/>
              </a:rPr>
              <a:t> + 0.5*</a:t>
            </a:r>
            <a:r>
              <a:rPr lang="pt-BR" sz="2400" baseline="4904" dirty="0" err="1">
                <a:latin typeface="Courier New"/>
                <a:cs typeface="Courier New"/>
              </a:rPr>
              <a:t>w_eye</a:t>
            </a:r>
            <a:r>
              <a:rPr lang="pt-BR" sz="2400" baseline="4904" dirty="0">
                <a:latin typeface="Courier New"/>
                <a:cs typeface="Courier New"/>
              </a:rPr>
              <a:t>), </a:t>
            </a:r>
            <a:r>
              <a:rPr lang="pt-BR" sz="2400" baseline="4904" dirty="0" err="1" smtClean="0">
                <a:latin typeface="Courier New"/>
                <a:cs typeface="Courier New"/>
              </a:rPr>
              <a:t>int</a:t>
            </a:r>
            <a:r>
              <a:rPr lang="pt-BR" sz="2400" baseline="4904" dirty="0" smtClean="0">
                <a:latin typeface="Courier New"/>
                <a:cs typeface="Courier New"/>
              </a:rPr>
              <a:t>(</a:t>
            </a:r>
            <a:r>
              <a:rPr lang="pt-BR" sz="2400" baseline="4904" dirty="0" err="1" smtClean="0">
                <a:latin typeface="Courier New"/>
                <a:cs typeface="Courier New"/>
              </a:rPr>
              <a:t>y_eye</a:t>
            </a:r>
            <a:r>
              <a:rPr lang="pt-BR" sz="2400" baseline="4904" dirty="0" smtClean="0">
                <a:latin typeface="Courier New"/>
                <a:cs typeface="Courier New"/>
              </a:rPr>
              <a:t> </a:t>
            </a:r>
            <a:r>
              <a:rPr lang="pt-BR" sz="2400" baseline="4904" dirty="0">
                <a:latin typeface="Courier New"/>
                <a:cs typeface="Courier New"/>
              </a:rPr>
              <a:t>+ </a:t>
            </a:r>
            <a:r>
              <a:rPr lang="pt-BR" sz="2400" baseline="4904" dirty="0" smtClean="0">
                <a:latin typeface="Courier New"/>
                <a:cs typeface="Courier New"/>
              </a:rPr>
              <a:t>			0.5*</a:t>
            </a:r>
            <a:r>
              <a:rPr lang="pt-BR" sz="2400" baseline="4904" dirty="0" err="1" smtClean="0">
                <a:latin typeface="Courier New"/>
                <a:cs typeface="Courier New"/>
              </a:rPr>
              <a:t>h_eye</a:t>
            </a:r>
            <a:r>
              <a:rPr lang="pt-BR" sz="2400" baseline="4904" dirty="0">
                <a:latin typeface="Courier New"/>
                <a:cs typeface="Courier New"/>
              </a:rPr>
              <a:t>))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400" baseline="4904" dirty="0">
                <a:latin typeface="Courier New"/>
                <a:cs typeface="Courier New"/>
              </a:rPr>
              <a:t>		</a:t>
            </a:r>
            <a:r>
              <a:rPr lang="pt-BR" sz="2400" baseline="4904" dirty="0" err="1" smtClean="0">
                <a:latin typeface="Courier New"/>
                <a:cs typeface="Courier New"/>
              </a:rPr>
              <a:t>radius</a:t>
            </a:r>
            <a:r>
              <a:rPr lang="pt-BR" sz="2400" baseline="4904" dirty="0" smtClean="0">
                <a:latin typeface="Courier New"/>
                <a:cs typeface="Courier New"/>
              </a:rPr>
              <a:t> </a:t>
            </a:r>
            <a:r>
              <a:rPr lang="pt-BR" sz="2400" baseline="4904" dirty="0">
                <a:latin typeface="Courier New"/>
                <a:cs typeface="Courier New"/>
              </a:rPr>
              <a:t>= </a:t>
            </a:r>
            <a:r>
              <a:rPr lang="pt-BR" sz="2400" baseline="4904" dirty="0" err="1">
                <a:latin typeface="Courier New"/>
                <a:cs typeface="Courier New"/>
              </a:rPr>
              <a:t>int</a:t>
            </a:r>
            <a:r>
              <a:rPr lang="pt-BR" sz="2400" baseline="4904" dirty="0">
                <a:latin typeface="Courier New"/>
                <a:cs typeface="Courier New"/>
              </a:rPr>
              <a:t>(0.3 * (</a:t>
            </a:r>
            <a:r>
              <a:rPr lang="pt-BR" sz="2400" baseline="4904" dirty="0" err="1">
                <a:latin typeface="Courier New"/>
                <a:cs typeface="Courier New"/>
              </a:rPr>
              <a:t>w_eye</a:t>
            </a:r>
            <a:r>
              <a:rPr lang="pt-BR" sz="2400" baseline="4904" dirty="0">
                <a:latin typeface="Courier New"/>
                <a:cs typeface="Courier New"/>
              </a:rPr>
              <a:t> + </a:t>
            </a:r>
            <a:r>
              <a:rPr lang="pt-BR" sz="2400" baseline="4904" dirty="0" err="1">
                <a:latin typeface="Courier New"/>
                <a:cs typeface="Courier New"/>
              </a:rPr>
              <a:t>h_eye</a:t>
            </a:r>
            <a:r>
              <a:rPr lang="pt-BR" sz="2400" baseline="4904" dirty="0">
                <a:latin typeface="Courier New"/>
                <a:cs typeface="Courier New"/>
              </a:rPr>
              <a:t>))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400" baseline="4904" dirty="0">
                <a:latin typeface="Courier New"/>
                <a:cs typeface="Courier New"/>
              </a:rPr>
              <a:t>		</a:t>
            </a:r>
            <a:r>
              <a:rPr lang="pt-BR" sz="2400" baseline="4904" dirty="0" smtClean="0">
                <a:latin typeface="Courier New"/>
                <a:cs typeface="Courier New"/>
              </a:rPr>
              <a:t>color </a:t>
            </a:r>
            <a:r>
              <a:rPr lang="pt-BR" sz="2400" baseline="4904" dirty="0">
                <a:latin typeface="Courier New"/>
                <a:cs typeface="Courier New"/>
              </a:rPr>
              <a:t>= (0, 255, 0)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400" baseline="4904" dirty="0">
                <a:latin typeface="Courier New"/>
                <a:cs typeface="Courier New"/>
              </a:rPr>
              <a:t>		</a:t>
            </a:r>
            <a:r>
              <a:rPr lang="pt-BR" sz="2400" baseline="4904" dirty="0" err="1" smtClean="0">
                <a:latin typeface="Courier New"/>
                <a:cs typeface="Courier New"/>
              </a:rPr>
              <a:t>thickness</a:t>
            </a:r>
            <a:r>
              <a:rPr lang="pt-BR" sz="2400" baseline="4904" dirty="0" smtClean="0">
                <a:latin typeface="Courier New"/>
                <a:cs typeface="Courier New"/>
              </a:rPr>
              <a:t> </a:t>
            </a:r>
            <a:r>
              <a:rPr lang="pt-BR" sz="2400" baseline="4904" dirty="0">
                <a:latin typeface="Courier New"/>
                <a:cs typeface="Courier New"/>
              </a:rPr>
              <a:t>= 3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400" baseline="4904" dirty="0">
                <a:latin typeface="Courier New"/>
                <a:cs typeface="Courier New"/>
              </a:rPr>
              <a:t>		</a:t>
            </a:r>
            <a:r>
              <a:rPr lang="pt-BR" sz="2400" baseline="4904" dirty="0" smtClean="0">
                <a:latin typeface="Courier New"/>
                <a:cs typeface="Courier New"/>
              </a:rPr>
              <a:t>cv2.circle(</a:t>
            </a:r>
            <a:r>
              <a:rPr lang="pt-BR" sz="2400" baseline="4904" dirty="0" err="1" smtClean="0">
                <a:latin typeface="Courier New"/>
                <a:cs typeface="Courier New"/>
              </a:rPr>
              <a:t>roi_color</a:t>
            </a:r>
            <a:r>
              <a:rPr lang="pt-BR" sz="2400" baseline="4904" dirty="0">
                <a:latin typeface="Courier New"/>
                <a:cs typeface="Courier New"/>
              </a:rPr>
              <a:t>, center, </a:t>
            </a:r>
            <a:r>
              <a:rPr lang="pt-BR" sz="2400" baseline="4904" dirty="0" err="1">
                <a:latin typeface="Courier New"/>
                <a:cs typeface="Courier New"/>
              </a:rPr>
              <a:t>radius</a:t>
            </a:r>
            <a:r>
              <a:rPr lang="pt-BR" sz="2400" baseline="4904" dirty="0">
                <a:latin typeface="Courier New"/>
                <a:cs typeface="Courier New"/>
              </a:rPr>
              <a:t>, </a:t>
            </a:r>
            <a:r>
              <a:rPr lang="pt-BR" sz="2400" baseline="4904" dirty="0" smtClean="0">
                <a:latin typeface="Courier New"/>
                <a:cs typeface="Courier New"/>
              </a:rPr>
              <a:t>color</a:t>
            </a:r>
            <a:r>
              <a:rPr lang="pt-BR" sz="2400" baseline="4904" dirty="0">
                <a:latin typeface="Courier New"/>
                <a:cs typeface="Courier New"/>
              </a:rPr>
              <a:t>, </a:t>
            </a:r>
            <a:r>
              <a:rPr lang="pt-BR" sz="2400" baseline="4904" dirty="0" smtClean="0">
                <a:latin typeface="Courier New"/>
                <a:cs typeface="Courier New"/>
              </a:rPr>
              <a:t>				</a:t>
            </a:r>
            <a:r>
              <a:rPr lang="pt-BR" sz="2400" baseline="4904" dirty="0" err="1" smtClean="0">
                <a:latin typeface="Courier New"/>
                <a:cs typeface="Courier New"/>
              </a:rPr>
              <a:t>thickness</a:t>
            </a:r>
            <a:r>
              <a:rPr lang="pt-BR" sz="2400" baseline="4904" dirty="0">
                <a:latin typeface="Courier New"/>
                <a:cs typeface="Courier New"/>
              </a:rPr>
              <a:t>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endParaRPr lang="pt-BR" sz="24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400" baseline="4904" dirty="0">
                <a:latin typeface="Courier New"/>
                <a:cs typeface="Courier New"/>
              </a:rPr>
              <a:t>	</a:t>
            </a:r>
            <a:r>
              <a:rPr lang="pt-BR" sz="2400" baseline="4904" dirty="0" smtClean="0">
                <a:latin typeface="Courier New"/>
                <a:cs typeface="Courier New"/>
              </a:rPr>
              <a:t>for </a:t>
            </a:r>
            <a:r>
              <a:rPr lang="pt-BR" sz="2400" baseline="4904" dirty="0">
                <a:latin typeface="Courier New"/>
                <a:cs typeface="Courier New"/>
              </a:rPr>
              <a:t>(</a:t>
            </a:r>
            <a:r>
              <a:rPr lang="pt-BR" sz="2400" baseline="4904" dirty="0" err="1">
                <a:latin typeface="Courier New"/>
                <a:cs typeface="Courier New"/>
              </a:rPr>
              <a:t>x_nose</a:t>
            </a:r>
            <a:r>
              <a:rPr lang="pt-BR" sz="2400" baseline="4904" dirty="0">
                <a:latin typeface="Courier New"/>
                <a:cs typeface="Courier New"/>
              </a:rPr>
              <a:t>, </a:t>
            </a:r>
            <a:r>
              <a:rPr lang="pt-BR" sz="2400" baseline="4904" dirty="0" err="1">
                <a:latin typeface="Courier New"/>
                <a:cs typeface="Courier New"/>
              </a:rPr>
              <a:t>y_nose</a:t>
            </a:r>
            <a:r>
              <a:rPr lang="pt-BR" sz="2400" baseline="4904" dirty="0">
                <a:latin typeface="Courier New"/>
                <a:cs typeface="Courier New"/>
              </a:rPr>
              <a:t>, </a:t>
            </a:r>
            <a:r>
              <a:rPr lang="pt-BR" sz="2400" baseline="4904" dirty="0" err="1">
                <a:latin typeface="Courier New"/>
                <a:cs typeface="Courier New"/>
              </a:rPr>
              <a:t>w_nose</a:t>
            </a:r>
            <a:r>
              <a:rPr lang="pt-BR" sz="2400" baseline="4904" dirty="0">
                <a:latin typeface="Courier New"/>
                <a:cs typeface="Courier New"/>
              </a:rPr>
              <a:t>, </a:t>
            </a:r>
            <a:r>
              <a:rPr lang="pt-BR" sz="2400" baseline="4904" dirty="0" err="1">
                <a:latin typeface="Courier New"/>
                <a:cs typeface="Courier New"/>
              </a:rPr>
              <a:t>h_nose</a:t>
            </a:r>
            <a:r>
              <a:rPr lang="pt-BR" sz="2400" baseline="4904" dirty="0">
                <a:latin typeface="Courier New"/>
                <a:cs typeface="Courier New"/>
              </a:rPr>
              <a:t>) in </a:t>
            </a:r>
            <a:r>
              <a:rPr lang="pt-BR" sz="2400" baseline="4904" dirty="0" err="1">
                <a:latin typeface="Courier New"/>
                <a:cs typeface="Courier New"/>
              </a:rPr>
              <a:t>nose_rects</a:t>
            </a:r>
            <a:r>
              <a:rPr lang="pt-BR" sz="2400" baseline="4904" dirty="0">
                <a:latin typeface="Courier New"/>
                <a:cs typeface="Courier New"/>
              </a:rPr>
              <a:t>: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400" baseline="4904" dirty="0">
                <a:latin typeface="Courier New"/>
                <a:cs typeface="Courier New"/>
              </a:rPr>
              <a:t>		</a:t>
            </a:r>
            <a:r>
              <a:rPr lang="pt-BR" sz="2400" baseline="4904" dirty="0" smtClean="0">
                <a:latin typeface="Courier New"/>
                <a:cs typeface="Courier New"/>
              </a:rPr>
              <a:t>cv2.rectangle(</a:t>
            </a:r>
            <a:r>
              <a:rPr lang="pt-BR" sz="2400" baseline="4904" dirty="0" err="1" smtClean="0">
                <a:latin typeface="Courier New"/>
                <a:cs typeface="Courier New"/>
              </a:rPr>
              <a:t>roi_color</a:t>
            </a:r>
            <a:r>
              <a:rPr lang="pt-BR" sz="2400" baseline="4904" dirty="0">
                <a:latin typeface="Courier New"/>
                <a:cs typeface="Courier New"/>
              </a:rPr>
              <a:t>, (</a:t>
            </a:r>
            <a:r>
              <a:rPr lang="pt-BR" sz="2400" baseline="4904" dirty="0" err="1">
                <a:latin typeface="Courier New"/>
                <a:cs typeface="Courier New"/>
              </a:rPr>
              <a:t>x_nose</a:t>
            </a:r>
            <a:r>
              <a:rPr lang="pt-BR" sz="2400" baseline="4904" dirty="0">
                <a:latin typeface="Courier New"/>
                <a:cs typeface="Courier New"/>
              </a:rPr>
              <a:t>, </a:t>
            </a:r>
            <a:r>
              <a:rPr lang="pt-BR" sz="2400" baseline="4904" dirty="0" err="1">
                <a:latin typeface="Courier New"/>
                <a:cs typeface="Courier New"/>
              </a:rPr>
              <a:t>y_nose</a:t>
            </a:r>
            <a:r>
              <a:rPr lang="pt-BR" sz="2400" baseline="4904" dirty="0">
                <a:latin typeface="Courier New"/>
                <a:cs typeface="Courier New"/>
              </a:rPr>
              <a:t>), </a:t>
            </a:r>
            <a:r>
              <a:rPr lang="pt-BR" sz="2400" baseline="4904" dirty="0" smtClean="0">
                <a:latin typeface="Courier New"/>
                <a:cs typeface="Courier New"/>
              </a:rPr>
              <a:t>				(</a:t>
            </a:r>
            <a:r>
              <a:rPr lang="pt-BR" sz="2400" baseline="4904" dirty="0" err="1">
                <a:latin typeface="Courier New"/>
                <a:cs typeface="Courier New"/>
              </a:rPr>
              <a:t>x_nose+w_nose</a:t>
            </a:r>
            <a:r>
              <a:rPr lang="pt-BR" sz="2400" baseline="4904" dirty="0">
                <a:latin typeface="Courier New"/>
                <a:cs typeface="Courier New"/>
              </a:rPr>
              <a:t>,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400" baseline="4904" dirty="0">
                <a:latin typeface="Courier New"/>
                <a:cs typeface="Courier New"/>
              </a:rPr>
              <a:t>		</a:t>
            </a:r>
            <a:r>
              <a:rPr lang="pt-BR" sz="2400" baseline="4904" dirty="0" err="1" smtClean="0">
                <a:latin typeface="Courier New"/>
                <a:cs typeface="Courier New"/>
              </a:rPr>
              <a:t>y_nose+h_nose</a:t>
            </a:r>
            <a:r>
              <a:rPr lang="pt-BR" sz="2400" baseline="4904" dirty="0">
                <a:latin typeface="Courier New"/>
                <a:cs typeface="Courier New"/>
              </a:rPr>
              <a:t>),(0,255,0),3)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400" baseline="4904" dirty="0">
                <a:latin typeface="Courier New"/>
                <a:cs typeface="Courier New"/>
              </a:rPr>
              <a:t>		</a:t>
            </a:r>
            <a:r>
              <a:rPr lang="pt-BR" sz="2400" baseline="4904" dirty="0" smtClean="0">
                <a:latin typeface="Courier New"/>
                <a:cs typeface="Courier New"/>
              </a:rPr>
              <a:t>break</a:t>
            </a:r>
            <a:endParaRPr lang="pt-BR" sz="24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400" baseline="4904" dirty="0">
                <a:latin typeface="Courier New"/>
                <a:cs typeface="Courier New"/>
              </a:rPr>
              <a:t>	</a:t>
            </a:r>
            <a:r>
              <a:rPr lang="pt-BR" sz="2400" baseline="4904" dirty="0" smtClean="0">
                <a:latin typeface="Courier New"/>
                <a:cs typeface="Courier New"/>
              </a:rPr>
              <a:t>cv2.imshow(‘Detector de nariz e olho', </a:t>
            </a:r>
            <a:r>
              <a:rPr lang="pt-BR" sz="2400" baseline="4904" dirty="0">
                <a:latin typeface="Courier New"/>
                <a:cs typeface="Courier New"/>
              </a:rPr>
              <a:t>frame)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endParaRPr lang="pt-BR" sz="20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000" baseline="4904" dirty="0">
                <a:latin typeface="Courier New"/>
                <a:cs typeface="Courier New"/>
              </a:rPr>
              <a:t>	</a:t>
            </a:r>
          </a:p>
        </p:txBody>
      </p:sp>
      <p:sp>
        <p:nvSpPr>
          <p:cNvPr id="6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</p:spTree>
    <p:extLst>
      <p:ext uri="{BB962C8B-B14F-4D97-AF65-F5344CB8AC3E}">
        <p14:creationId xmlns:p14="http://schemas.microsoft.com/office/powerpoint/2010/main" val="390633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8500" y="120650"/>
            <a:ext cx="769620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600"/>
              </a:lnSpc>
              <a:spcBef>
                <a:spcPts val="230"/>
              </a:spcBef>
            </a:pPr>
            <a:r>
              <a:rPr lang="pt-BR"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Reconhecimento de Face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91550" y="6890188"/>
            <a:ext cx="2425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2</a:t>
            </a:r>
            <a:r>
              <a:rPr lang="pt-BR" sz="1400" spc="0" dirty="0" smtClean="0">
                <a:latin typeface="Times New Roman"/>
                <a:cs typeface="Times New Roman"/>
              </a:rPr>
              <a:t>4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27" y="1644650"/>
            <a:ext cx="5229973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</p:spTree>
    <p:extLst>
      <p:ext uri="{BB962C8B-B14F-4D97-AF65-F5344CB8AC3E}">
        <p14:creationId xmlns:p14="http://schemas.microsoft.com/office/powerpoint/2010/main" val="11949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8500" y="120650"/>
            <a:ext cx="769620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lang="pt-BR"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Reconhecimento de Face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91550" y="6890188"/>
            <a:ext cx="2425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2</a:t>
            </a:r>
            <a:r>
              <a:rPr lang="pt-BR" sz="1400" spc="0" dirty="0" smtClean="0">
                <a:latin typeface="Times New Roman"/>
                <a:cs typeface="Times New Roman"/>
              </a:rPr>
              <a:t>5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9" name="object 5"/>
          <p:cNvSpPr txBox="1"/>
          <p:nvPr/>
        </p:nvSpPr>
        <p:spPr>
          <a:xfrm>
            <a:off x="698500" y="806450"/>
            <a:ext cx="7696200" cy="6521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000" baseline="4904" dirty="0" err="1" smtClean="0">
                <a:latin typeface="Courier New"/>
                <a:cs typeface="Courier New"/>
              </a:rPr>
              <a:t>import</a:t>
            </a:r>
            <a:r>
              <a:rPr lang="pt-BR" sz="2000" baseline="4904" dirty="0" smtClean="0">
                <a:latin typeface="Courier New"/>
                <a:cs typeface="Courier New"/>
              </a:rPr>
              <a:t> </a:t>
            </a:r>
            <a:r>
              <a:rPr lang="pt-BR" sz="2000" baseline="4904" dirty="0" err="1">
                <a:latin typeface="Courier New"/>
                <a:cs typeface="Courier New"/>
              </a:rPr>
              <a:t>numpy</a:t>
            </a:r>
            <a:r>
              <a:rPr lang="pt-BR" sz="2000" baseline="4904" dirty="0">
                <a:latin typeface="Courier New"/>
                <a:cs typeface="Courier New"/>
              </a:rPr>
              <a:t> as </a:t>
            </a:r>
            <a:r>
              <a:rPr lang="pt-BR" sz="2000" baseline="4904" dirty="0" err="1">
                <a:latin typeface="Courier New"/>
                <a:cs typeface="Courier New"/>
              </a:rPr>
              <a:t>np</a:t>
            </a:r>
            <a:endParaRPr lang="pt-BR" sz="20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000" baseline="4904" dirty="0" err="1">
                <a:latin typeface="Courier New"/>
                <a:cs typeface="Courier New"/>
              </a:rPr>
              <a:t>import</a:t>
            </a:r>
            <a:r>
              <a:rPr lang="pt-BR" sz="2000" baseline="4904" dirty="0">
                <a:latin typeface="Courier New"/>
                <a:cs typeface="Courier New"/>
              </a:rPr>
              <a:t> </a:t>
            </a:r>
            <a:r>
              <a:rPr lang="pt-BR" sz="2000" baseline="4904" dirty="0" err="1">
                <a:latin typeface="Courier New"/>
                <a:cs typeface="Courier New"/>
              </a:rPr>
              <a:t>matplotlib.pyplot</a:t>
            </a:r>
            <a:r>
              <a:rPr lang="pt-BR" sz="2000" baseline="4904" dirty="0">
                <a:latin typeface="Courier New"/>
                <a:cs typeface="Courier New"/>
              </a:rPr>
              <a:t> as </a:t>
            </a:r>
            <a:r>
              <a:rPr lang="pt-BR" sz="2000" baseline="4904" dirty="0" err="1">
                <a:latin typeface="Courier New"/>
                <a:cs typeface="Courier New"/>
              </a:rPr>
              <a:t>plt</a:t>
            </a:r>
            <a:endParaRPr lang="pt-BR" sz="20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endParaRPr lang="pt-BR" sz="20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000" baseline="4904" dirty="0" err="1">
                <a:latin typeface="Courier New"/>
                <a:cs typeface="Courier New"/>
              </a:rPr>
              <a:t>from</a:t>
            </a:r>
            <a:r>
              <a:rPr lang="pt-BR" sz="2000" baseline="4904" dirty="0">
                <a:latin typeface="Courier New"/>
                <a:cs typeface="Courier New"/>
              </a:rPr>
              <a:t> </a:t>
            </a:r>
            <a:r>
              <a:rPr lang="pt-BR" sz="2000" baseline="4904" dirty="0" err="1">
                <a:latin typeface="Courier New"/>
                <a:cs typeface="Courier New"/>
              </a:rPr>
              <a:t>sklearn.decomposition</a:t>
            </a:r>
            <a:r>
              <a:rPr lang="pt-BR" sz="2000" baseline="4904" dirty="0">
                <a:latin typeface="Courier New"/>
                <a:cs typeface="Courier New"/>
              </a:rPr>
              <a:t> </a:t>
            </a:r>
            <a:r>
              <a:rPr lang="pt-BR" sz="2000" baseline="4904" dirty="0" err="1">
                <a:latin typeface="Courier New"/>
                <a:cs typeface="Courier New"/>
              </a:rPr>
              <a:t>import</a:t>
            </a:r>
            <a:r>
              <a:rPr lang="pt-BR" sz="2000" baseline="4904" dirty="0">
                <a:latin typeface="Courier New"/>
                <a:cs typeface="Courier New"/>
              </a:rPr>
              <a:t> PCA, </a:t>
            </a:r>
            <a:r>
              <a:rPr lang="pt-BR" sz="2000" baseline="4904" dirty="0" err="1">
                <a:latin typeface="Courier New"/>
                <a:cs typeface="Courier New"/>
              </a:rPr>
              <a:t>KernelPCA</a:t>
            </a:r>
            <a:endParaRPr lang="pt-BR" sz="20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000" baseline="4904" dirty="0" err="1">
                <a:latin typeface="Courier New"/>
                <a:cs typeface="Courier New"/>
              </a:rPr>
              <a:t>from</a:t>
            </a:r>
            <a:r>
              <a:rPr lang="pt-BR" sz="2000" baseline="4904" dirty="0">
                <a:latin typeface="Courier New"/>
                <a:cs typeface="Courier New"/>
              </a:rPr>
              <a:t> </a:t>
            </a:r>
            <a:r>
              <a:rPr lang="pt-BR" sz="2000" baseline="4904" dirty="0" err="1">
                <a:latin typeface="Courier New"/>
                <a:cs typeface="Courier New"/>
              </a:rPr>
              <a:t>sklearn.datasets</a:t>
            </a:r>
            <a:r>
              <a:rPr lang="pt-BR" sz="2000" baseline="4904" dirty="0">
                <a:latin typeface="Courier New"/>
                <a:cs typeface="Courier New"/>
              </a:rPr>
              <a:t> </a:t>
            </a:r>
            <a:r>
              <a:rPr lang="pt-BR" sz="2000" baseline="4904" dirty="0" err="1">
                <a:latin typeface="Courier New"/>
                <a:cs typeface="Courier New"/>
              </a:rPr>
              <a:t>import</a:t>
            </a:r>
            <a:r>
              <a:rPr lang="pt-BR" sz="2000" baseline="4904" dirty="0">
                <a:latin typeface="Courier New"/>
                <a:cs typeface="Courier New"/>
              </a:rPr>
              <a:t> </a:t>
            </a:r>
            <a:r>
              <a:rPr lang="pt-BR" sz="2000" baseline="4904" dirty="0" err="1">
                <a:latin typeface="Courier New"/>
                <a:cs typeface="Courier New"/>
              </a:rPr>
              <a:t>make_circles</a:t>
            </a:r>
            <a:endParaRPr lang="pt-BR" sz="20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endParaRPr lang="pt-BR" sz="20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000" baseline="4904" dirty="0" err="1" smtClean="0">
                <a:latin typeface="Courier New"/>
                <a:cs typeface="Courier New"/>
              </a:rPr>
              <a:t>np.random.seed</a:t>
            </a:r>
            <a:r>
              <a:rPr lang="pt-BR" sz="2000" baseline="4904" dirty="0" smtClean="0">
                <a:latin typeface="Courier New"/>
                <a:cs typeface="Courier New"/>
              </a:rPr>
              <a:t>(7</a:t>
            </a:r>
            <a:r>
              <a:rPr lang="pt-BR" sz="2000" baseline="4904" dirty="0">
                <a:latin typeface="Courier New"/>
                <a:cs typeface="Courier New"/>
              </a:rPr>
              <a:t>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endParaRPr lang="pt-BR" sz="2000" baseline="4904" dirty="0" smtClean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000" baseline="4904" dirty="0" smtClean="0">
                <a:latin typeface="Courier New"/>
                <a:cs typeface="Courier New"/>
              </a:rPr>
              <a:t>X</a:t>
            </a:r>
            <a:r>
              <a:rPr lang="pt-BR" sz="2000" baseline="4904" dirty="0">
                <a:latin typeface="Courier New"/>
                <a:cs typeface="Courier New"/>
              </a:rPr>
              <a:t>, y = </a:t>
            </a:r>
            <a:r>
              <a:rPr lang="pt-BR" sz="2000" baseline="4904" dirty="0" err="1">
                <a:latin typeface="Courier New"/>
                <a:cs typeface="Courier New"/>
              </a:rPr>
              <a:t>make_circles</a:t>
            </a:r>
            <a:r>
              <a:rPr lang="pt-BR" sz="2000" baseline="4904" dirty="0">
                <a:latin typeface="Courier New"/>
                <a:cs typeface="Courier New"/>
              </a:rPr>
              <a:t>(</a:t>
            </a:r>
            <a:r>
              <a:rPr lang="pt-BR" sz="2000" baseline="4904" dirty="0" err="1">
                <a:latin typeface="Courier New"/>
                <a:cs typeface="Courier New"/>
              </a:rPr>
              <a:t>n_samples</a:t>
            </a:r>
            <a:r>
              <a:rPr lang="pt-BR" sz="2000" baseline="4904" dirty="0">
                <a:latin typeface="Courier New"/>
                <a:cs typeface="Courier New"/>
              </a:rPr>
              <a:t>=500, </a:t>
            </a:r>
            <a:r>
              <a:rPr lang="pt-BR" sz="2000" baseline="4904" dirty="0" err="1">
                <a:latin typeface="Courier New"/>
                <a:cs typeface="Courier New"/>
              </a:rPr>
              <a:t>factor</a:t>
            </a:r>
            <a:r>
              <a:rPr lang="pt-BR" sz="2000" baseline="4904" dirty="0">
                <a:latin typeface="Courier New"/>
                <a:cs typeface="Courier New"/>
              </a:rPr>
              <a:t>=0.2, </a:t>
            </a:r>
            <a:r>
              <a:rPr lang="pt-BR" sz="2000" baseline="4904" dirty="0" err="1">
                <a:latin typeface="Courier New"/>
                <a:cs typeface="Courier New"/>
              </a:rPr>
              <a:t>noise</a:t>
            </a:r>
            <a:r>
              <a:rPr lang="pt-BR" sz="2000" baseline="4904" dirty="0">
                <a:latin typeface="Courier New"/>
                <a:cs typeface="Courier New"/>
              </a:rPr>
              <a:t>=0.04)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endParaRPr lang="pt-BR" sz="2000" baseline="4904" dirty="0" smtClean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000" baseline="4904" dirty="0" err="1" smtClean="0">
                <a:latin typeface="Courier New"/>
                <a:cs typeface="Courier New"/>
              </a:rPr>
              <a:t>pca</a:t>
            </a:r>
            <a:r>
              <a:rPr lang="pt-BR" sz="2000" baseline="4904" dirty="0" smtClean="0">
                <a:latin typeface="Courier New"/>
                <a:cs typeface="Courier New"/>
              </a:rPr>
              <a:t> </a:t>
            </a:r>
            <a:r>
              <a:rPr lang="pt-BR" sz="2000" baseline="4904" dirty="0">
                <a:latin typeface="Courier New"/>
                <a:cs typeface="Courier New"/>
              </a:rPr>
              <a:t>= PCA()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000" baseline="4904" dirty="0" err="1">
                <a:latin typeface="Courier New"/>
                <a:cs typeface="Courier New"/>
              </a:rPr>
              <a:t>X_pca</a:t>
            </a:r>
            <a:r>
              <a:rPr lang="pt-BR" sz="2000" baseline="4904" dirty="0">
                <a:latin typeface="Courier New"/>
                <a:cs typeface="Courier New"/>
              </a:rPr>
              <a:t> = </a:t>
            </a:r>
            <a:r>
              <a:rPr lang="pt-BR" sz="2000" baseline="4904" dirty="0" err="1">
                <a:latin typeface="Courier New"/>
                <a:cs typeface="Courier New"/>
              </a:rPr>
              <a:t>pca.fit_transform</a:t>
            </a:r>
            <a:r>
              <a:rPr lang="pt-BR" sz="2000" baseline="4904" dirty="0">
                <a:latin typeface="Courier New"/>
                <a:cs typeface="Courier New"/>
              </a:rPr>
              <a:t>(X)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endParaRPr lang="pt-BR" sz="20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000" baseline="4904" dirty="0" err="1" smtClean="0">
                <a:latin typeface="Courier New"/>
                <a:cs typeface="Courier New"/>
              </a:rPr>
              <a:t>kernel_pca</a:t>
            </a:r>
            <a:r>
              <a:rPr lang="pt-BR" sz="2000" baseline="4904" dirty="0" smtClean="0">
                <a:latin typeface="Courier New"/>
                <a:cs typeface="Courier New"/>
              </a:rPr>
              <a:t> </a:t>
            </a:r>
            <a:r>
              <a:rPr lang="pt-BR" sz="2000" baseline="4904" dirty="0">
                <a:latin typeface="Courier New"/>
                <a:cs typeface="Courier New"/>
              </a:rPr>
              <a:t>= </a:t>
            </a:r>
            <a:r>
              <a:rPr lang="pt-BR" sz="2000" baseline="4904" dirty="0" err="1">
                <a:latin typeface="Courier New"/>
                <a:cs typeface="Courier New"/>
              </a:rPr>
              <a:t>kernelPCA</a:t>
            </a:r>
            <a:r>
              <a:rPr lang="pt-BR" sz="2000" baseline="4904" dirty="0">
                <a:latin typeface="Courier New"/>
                <a:cs typeface="Courier New"/>
              </a:rPr>
              <a:t>(</a:t>
            </a:r>
            <a:r>
              <a:rPr lang="pt-BR" sz="2000" baseline="4904" dirty="0" err="1">
                <a:latin typeface="Courier New"/>
                <a:cs typeface="Courier New"/>
              </a:rPr>
              <a:t>kernel</a:t>
            </a:r>
            <a:r>
              <a:rPr lang="pt-BR" sz="2000" baseline="4904" dirty="0">
                <a:latin typeface="Courier New"/>
                <a:cs typeface="Courier New"/>
              </a:rPr>
              <a:t>="</a:t>
            </a:r>
            <a:r>
              <a:rPr lang="pt-BR" sz="2000" baseline="4904" dirty="0" err="1">
                <a:latin typeface="Courier New"/>
                <a:cs typeface="Courier New"/>
              </a:rPr>
              <a:t>rbf</a:t>
            </a:r>
            <a:r>
              <a:rPr lang="pt-BR" sz="2000" baseline="4904" dirty="0">
                <a:latin typeface="Courier New"/>
                <a:cs typeface="Courier New"/>
              </a:rPr>
              <a:t>", </a:t>
            </a:r>
            <a:r>
              <a:rPr lang="pt-BR" sz="2000" baseline="4904" dirty="0" err="1">
                <a:latin typeface="Courier New"/>
                <a:cs typeface="Courier New"/>
              </a:rPr>
              <a:t>fit_inverse_transform</a:t>
            </a:r>
            <a:r>
              <a:rPr lang="pt-BR" sz="2000" baseline="4904" dirty="0">
                <a:latin typeface="Courier New"/>
                <a:cs typeface="Courier New"/>
              </a:rPr>
              <a:t>=</a:t>
            </a:r>
            <a:r>
              <a:rPr lang="pt-BR" sz="2000" baseline="4904" dirty="0" err="1">
                <a:latin typeface="Courier New"/>
                <a:cs typeface="Courier New"/>
              </a:rPr>
              <a:t>True</a:t>
            </a:r>
            <a:r>
              <a:rPr lang="pt-BR" sz="2000" baseline="4904" dirty="0">
                <a:latin typeface="Courier New"/>
                <a:cs typeface="Courier New"/>
              </a:rPr>
              <a:t>, </a:t>
            </a:r>
            <a:r>
              <a:rPr lang="pt-BR" sz="2000" baseline="4904" dirty="0" err="1">
                <a:latin typeface="Courier New"/>
                <a:cs typeface="Courier New"/>
              </a:rPr>
              <a:t>gamma</a:t>
            </a:r>
            <a:r>
              <a:rPr lang="pt-BR" sz="2000" baseline="4904" dirty="0">
                <a:latin typeface="Courier New"/>
                <a:cs typeface="Courier New"/>
              </a:rPr>
              <a:t>=10)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000" baseline="4904" dirty="0" err="1">
                <a:latin typeface="Courier New"/>
                <a:cs typeface="Courier New"/>
              </a:rPr>
              <a:t>X_kernel_pca</a:t>
            </a:r>
            <a:r>
              <a:rPr lang="pt-BR" sz="2000" baseline="4904" dirty="0">
                <a:latin typeface="Courier New"/>
                <a:cs typeface="Courier New"/>
              </a:rPr>
              <a:t> = </a:t>
            </a:r>
            <a:r>
              <a:rPr lang="pt-BR" sz="2000" baseline="4904" dirty="0" err="1">
                <a:latin typeface="Courier New"/>
                <a:cs typeface="Courier New"/>
              </a:rPr>
              <a:t>kernel_pca.fit_transform</a:t>
            </a:r>
            <a:r>
              <a:rPr lang="pt-BR" sz="2000" baseline="4904" dirty="0">
                <a:latin typeface="Courier New"/>
                <a:cs typeface="Courier New"/>
              </a:rPr>
              <a:t>(X)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000" baseline="4904" dirty="0" err="1">
                <a:latin typeface="Courier New"/>
                <a:cs typeface="Courier New"/>
              </a:rPr>
              <a:t>X_inverse</a:t>
            </a:r>
            <a:r>
              <a:rPr lang="pt-BR" sz="2000" baseline="4904" dirty="0">
                <a:latin typeface="Courier New"/>
                <a:cs typeface="Courier New"/>
              </a:rPr>
              <a:t> = </a:t>
            </a:r>
            <a:r>
              <a:rPr lang="pt-BR" sz="2000" baseline="4904" dirty="0" err="1">
                <a:latin typeface="Courier New"/>
                <a:cs typeface="Courier New"/>
              </a:rPr>
              <a:t>kernel_pca.inverse_transform</a:t>
            </a:r>
            <a:r>
              <a:rPr lang="pt-BR" sz="2000" baseline="4904" dirty="0">
                <a:latin typeface="Courier New"/>
                <a:cs typeface="Courier New"/>
              </a:rPr>
              <a:t>(</a:t>
            </a:r>
            <a:r>
              <a:rPr lang="pt-BR" sz="2000" baseline="4904" dirty="0" err="1">
                <a:latin typeface="Courier New"/>
                <a:cs typeface="Courier New"/>
              </a:rPr>
              <a:t>X_kernel_pca</a:t>
            </a:r>
            <a:r>
              <a:rPr lang="pt-BR" sz="2000" baseline="4904" dirty="0">
                <a:latin typeface="Courier New"/>
                <a:cs typeface="Courier New"/>
              </a:rPr>
              <a:t>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endParaRPr lang="pt-BR" sz="2000" baseline="4904" dirty="0">
              <a:latin typeface="Courier New"/>
              <a:cs typeface="Courier New"/>
            </a:endParaRP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000" baseline="4904" dirty="0" smtClean="0">
                <a:latin typeface="Courier New"/>
                <a:cs typeface="Courier New"/>
              </a:rPr>
              <a:t>class_0 </a:t>
            </a:r>
            <a:r>
              <a:rPr lang="pt-BR" sz="2000" baseline="4904" dirty="0">
                <a:latin typeface="Courier New"/>
                <a:cs typeface="Courier New"/>
              </a:rPr>
              <a:t>= </a:t>
            </a:r>
            <a:r>
              <a:rPr lang="pt-BR" sz="2000" baseline="4904" dirty="0" err="1">
                <a:latin typeface="Courier New"/>
                <a:cs typeface="Courier New"/>
              </a:rPr>
              <a:t>np.where</a:t>
            </a:r>
            <a:r>
              <a:rPr lang="pt-BR" sz="2000" baseline="4904" dirty="0">
                <a:latin typeface="Courier New"/>
                <a:cs typeface="Courier New"/>
              </a:rPr>
              <a:t>(y == 0)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000" baseline="4904" dirty="0">
                <a:latin typeface="Courier New"/>
                <a:cs typeface="Courier New"/>
              </a:rPr>
              <a:t>class_1 = </a:t>
            </a:r>
            <a:r>
              <a:rPr lang="pt-BR" sz="2000" baseline="4904" dirty="0" err="1">
                <a:latin typeface="Courier New"/>
                <a:cs typeface="Courier New"/>
              </a:rPr>
              <a:t>np.where</a:t>
            </a:r>
            <a:r>
              <a:rPr lang="pt-BR" sz="2000" baseline="4904" dirty="0">
                <a:latin typeface="Courier New"/>
                <a:cs typeface="Courier New"/>
              </a:rPr>
              <a:t>(y == 1)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000" baseline="4904" dirty="0" err="1">
                <a:latin typeface="Courier New"/>
                <a:cs typeface="Courier New"/>
              </a:rPr>
              <a:t>plt.figure</a:t>
            </a:r>
            <a:r>
              <a:rPr lang="pt-BR" sz="2000" baseline="4904" dirty="0">
                <a:latin typeface="Courier New"/>
                <a:cs typeface="Courier New"/>
              </a:rPr>
              <a:t>()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000" baseline="4904" dirty="0" err="1">
                <a:latin typeface="Courier New"/>
                <a:cs typeface="Courier New"/>
              </a:rPr>
              <a:t>plt.title</a:t>
            </a:r>
            <a:r>
              <a:rPr lang="pt-BR" sz="2000" baseline="4904" dirty="0">
                <a:latin typeface="Courier New"/>
                <a:cs typeface="Courier New"/>
              </a:rPr>
              <a:t>("Original data")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000" baseline="4904" dirty="0" err="1">
                <a:latin typeface="Courier New"/>
                <a:cs typeface="Courier New"/>
              </a:rPr>
              <a:t>plt.plot</a:t>
            </a:r>
            <a:r>
              <a:rPr lang="pt-BR" sz="2000" baseline="4904" dirty="0">
                <a:latin typeface="Courier New"/>
                <a:cs typeface="Courier New"/>
              </a:rPr>
              <a:t>(X[class_0, 0], X[class_0, 1], "</a:t>
            </a:r>
            <a:r>
              <a:rPr lang="pt-BR" sz="2000" baseline="4904" dirty="0" err="1">
                <a:latin typeface="Courier New"/>
                <a:cs typeface="Courier New"/>
              </a:rPr>
              <a:t>ko</a:t>
            </a:r>
            <a:r>
              <a:rPr lang="pt-BR" sz="2000" baseline="4904" dirty="0">
                <a:latin typeface="Courier New"/>
                <a:cs typeface="Courier New"/>
              </a:rPr>
              <a:t>", </a:t>
            </a:r>
            <a:r>
              <a:rPr lang="pt-BR" sz="2000" baseline="4904" dirty="0" err="1">
                <a:latin typeface="Courier New"/>
                <a:cs typeface="Courier New"/>
              </a:rPr>
              <a:t>mfc</a:t>
            </a:r>
            <a:r>
              <a:rPr lang="pt-BR" sz="2000" baseline="4904" dirty="0">
                <a:latin typeface="Courier New"/>
                <a:cs typeface="Courier New"/>
              </a:rPr>
              <a:t>='</a:t>
            </a:r>
            <a:r>
              <a:rPr lang="pt-BR" sz="2000" baseline="4904" dirty="0" err="1">
                <a:latin typeface="Courier New"/>
                <a:cs typeface="Courier New"/>
              </a:rPr>
              <a:t>none</a:t>
            </a:r>
            <a:r>
              <a:rPr lang="pt-BR" sz="2000" baseline="4904" dirty="0">
                <a:latin typeface="Courier New"/>
                <a:cs typeface="Courier New"/>
              </a:rPr>
              <a:t>')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000" baseline="4904" dirty="0" err="1">
                <a:latin typeface="Courier New"/>
                <a:cs typeface="Courier New"/>
              </a:rPr>
              <a:t>plt.xlabel</a:t>
            </a:r>
            <a:r>
              <a:rPr lang="pt-BR" sz="2000" baseline="4904" dirty="0">
                <a:latin typeface="Courier New"/>
                <a:cs typeface="Courier New"/>
              </a:rPr>
              <a:t>("2nd </a:t>
            </a:r>
            <a:r>
              <a:rPr lang="pt-BR" sz="2000" baseline="4904" dirty="0" err="1">
                <a:latin typeface="Courier New"/>
                <a:cs typeface="Courier New"/>
              </a:rPr>
              <a:t>dimension</a:t>
            </a:r>
            <a:r>
              <a:rPr lang="pt-BR" sz="2000" baseline="4904" dirty="0">
                <a:latin typeface="Courier New"/>
                <a:cs typeface="Courier New"/>
              </a:rPr>
              <a:t>")</a:t>
            </a:r>
          </a:p>
          <a:p>
            <a:pPr marL="12700">
              <a:lnSpc>
                <a:spcPts val="1964"/>
              </a:lnSpc>
              <a:spcBef>
                <a:spcPts val="98"/>
              </a:spcBef>
              <a:tabLst>
                <a:tab pos="965200" algn="l"/>
                <a:tab pos="1790700" algn="l"/>
                <a:tab pos="4533900" algn="l"/>
              </a:tabLst>
            </a:pPr>
            <a:r>
              <a:rPr lang="pt-BR" sz="2000" baseline="4904" dirty="0">
                <a:latin typeface="Courier New"/>
                <a:cs typeface="Courier New"/>
              </a:rPr>
              <a:t>	</a:t>
            </a:r>
          </a:p>
        </p:txBody>
      </p:sp>
      <p:sp>
        <p:nvSpPr>
          <p:cNvPr id="6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</p:spTree>
    <p:extLst>
      <p:ext uri="{BB962C8B-B14F-4D97-AF65-F5344CB8AC3E}">
        <p14:creationId xmlns:p14="http://schemas.microsoft.com/office/powerpoint/2010/main" val="24059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8500" y="120650"/>
            <a:ext cx="769620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lang="pt-BR"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Reconhecimento de Face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91550" y="6890188"/>
            <a:ext cx="2425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2</a:t>
            </a:r>
            <a:r>
              <a:rPr lang="pt-BR" sz="1400" spc="0" dirty="0" smtClean="0">
                <a:latin typeface="Times New Roman"/>
                <a:cs typeface="Times New Roman"/>
              </a:rPr>
              <a:t>6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90" y="1366520"/>
            <a:ext cx="4880610" cy="56252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</p:spTree>
    <p:extLst>
      <p:ext uri="{BB962C8B-B14F-4D97-AF65-F5344CB8AC3E}">
        <p14:creationId xmlns:p14="http://schemas.microsoft.com/office/powerpoint/2010/main" val="195321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62020" y="659716"/>
            <a:ext cx="2171124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A</a:t>
            </a:r>
            <a:r>
              <a:rPr sz="4400" b="1" spc="-9" dirty="0" smtClean="0">
                <a:solidFill>
                  <a:srgbClr val="188989"/>
                </a:solidFill>
                <a:latin typeface="Arial"/>
                <a:cs typeface="Arial"/>
              </a:rPr>
              <a:t>g</a:t>
            </a:r>
            <a:r>
              <a:rPr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e</a:t>
            </a: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nda</a:t>
            </a:r>
            <a:endParaRPr sz="4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43379" y="4765455"/>
            <a:ext cx="226300" cy="833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3150" baseline="1295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>
              <a:latin typeface="Symbol"/>
              <a:cs typeface="Symbol"/>
            </a:endParaRPr>
          </a:p>
          <a:p>
            <a:pPr marL="12700">
              <a:lnSpc>
                <a:spcPct val="102091"/>
              </a:lnSpc>
              <a:spcBef>
                <a:spcPts val="1581"/>
              </a:spcBef>
            </a:pPr>
            <a:r>
              <a:rPr sz="2100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53321" y="6890188"/>
            <a:ext cx="380799" cy="266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dirty="0" smtClean="0">
                <a:latin typeface="Times New Roman"/>
                <a:cs typeface="Times New Roman"/>
              </a:rPr>
              <a:t>27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8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  <p:sp>
        <p:nvSpPr>
          <p:cNvPr id="16" name="object 3"/>
          <p:cNvSpPr/>
          <p:nvPr/>
        </p:nvSpPr>
        <p:spPr>
          <a:xfrm>
            <a:off x="1460500" y="4006850"/>
            <a:ext cx="6019800" cy="687069"/>
          </a:xfrm>
          <a:custGeom>
            <a:avLst/>
            <a:gdLst/>
            <a:ahLst/>
            <a:cxnLst/>
            <a:rect l="l" t="t" r="r" b="b"/>
            <a:pathLst>
              <a:path w="8289290" h="687069">
                <a:moveTo>
                  <a:pt x="114299" y="0"/>
                </a:moveTo>
                <a:lnTo>
                  <a:pt x="74637" y="8776"/>
                </a:lnTo>
                <a:lnTo>
                  <a:pt x="39464" y="32113"/>
                </a:lnTo>
                <a:lnTo>
                  <a:pt x="13272" y="65519"/>
                </a:lnTo>
                <a:lnTo>
                  <a:pt x="550" y="104505"/>
                </a:lnTo>
                <a:lnTo>
                  <a:pt x="0" y="572769"/>
                </a:lnTo>
                <a:lnTo>
                  <a:pt x="1030" y="586212"/>
                </a:lnTo>
                <a:lnTo>
                  <a:pt x="15159" y="624877"/>
                </a:lnTo>
                <a:lnTo>
                  <a:pt x="42351" y="657555"/>
                </a:lnTo>
                <a:lnTo>
                  <a:pt x="78116" y="679757"/>
                </a:lnTo>
                <a:lnTo>
                  <a:pt x="8174990" y="687069"/>
                </a:lnTo>
                <a:lnTo>
                  <a:pt x="8188432" y="686039"/>
                </a:lnTo>
                <a:lnTo>
                  <a:pt x="8227097" y="671910"/>
                </a:lnTo>
                <a:lnTo>
                  <a:pt x="8259775" y="644718"/>
                </a:lnTo>
                <a:lnTo>
                  <a:pt x="8281977" y="608953"/>
                </a:lnTo>
                <a:lnTo>
                  <a:pt x="8289290" y="114300"/>
                </a:lnTo>
                <a:lnTo>
                  <a:pt x="8288259" y="100857"/>
                </a:lnTo>
                <a:lnTo>
                  <a:pt x="8274130" y="62192"/>
                </a:lnTo>
                <a:lnTo>
                  <a:pt x="8246938" y="29514"/>
                </a:lnTo>
                <a:lnTo>
                  <a:pt x="8211173" y="7312"/>
                </a:lnTo>
                <a:lnTo>
                  <a:pt x="114299" y="0"/>
                </a:lnTo>
              </a:path>
            </a:pathLst>
          </a:custGeom>
          <a:solidFill>
            <a:srgbClr val="E5E5E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23289" y="1726615"/>
            <a:ext cx="5198164" cy="458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latin typeface="Arial"/>
                <a:cs typeface="Arial"/>
              </a:rPr>
              <a:t>Pr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9" dirty="0" smtClean="0">
                <a:latin typeface="Arial"/>
                <a:cs typeface="Arial"/>
              </a:rPr>
              <a:t>g</a:t>
            </a:r>
            <a:r>
              <a:rPr sz="3200" spc="4" dirty="0" smtClean="0">
                <a:latin typeface="Arial"/>
                <a:cs typeface="Arial"/>
              </a:rPr>
              <a:t>r</a:t>
            </a:r>
            <a:r>
              <a:rPr sz="3200" spc="9" dirty="0" smtClean="0">
                <a:latin typeface="Arial"/>
                <a:cs typeface="Arial"/>
              </a:rPr>
              <a:t>a</a:t>
            </a:r>
            <a:r>
              <a:rPr sz="3200" spc="2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1" dirty="0" smtClean="0">
                <a:latin typeface="Arial"/>
                <a:cs typeface="Arial"/>
              </a:rPr>
              <a:t> </a:t>
            </a:r>
            <a:r>
              <a:rPr sz="3200" spc="9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9" dirty="0" smtClean="0">
                <a:latin typeface="Arial"/>
                <a:cs typeface="Arial"/>
              </a:rPr>
              <a:t> </a:t>
            </a:r>
            <a:r>
              <a:rPr lang="pt-BR" sz="3200" spc="0" dirty="0" smtClean="0">
                <a:latin typeface="Arial"/>
                <a:cs typeface="Arial"/>
              </a:rPr>
              <a:t>A</a:t>
            </a:r>
            <a:r>
              <a:rPr lang="pt-BR" sz="3200" spc="4" dirty="0" smtClean="0">
                <a:latin typeface="Arial"/>
                <a:cs typeface="Arial"/>
              </a:rPr>
              <a:t>pr</a:t>
            </a:r>
            <a:r>
              <a:rPr lang="pt-BR" sz="3200" spc="9" dirty="0" smtClean="0">
                <a:latin typeface="Arial"/>
                <a:cs typeface="Arial"/>
              </a:rPr>
              <a:t>e</a:t>
            </a:r>
            <a:r>
              <a:rPr lang="pt-BR" sz="3200" spc="0" dirty="0" smtClean="0">
                <a:latin typeface="Arial"/>
                <a:cs typeface="Arial"/>
              </a:rPr>
              <a:t>n</a:t>
            </a:r>
            <a:r>
              <a:rPr lang="pt-BR" sz="3200" spc="9" dirty="0" smtClean="0">
                <a:latin typeface="Arial"/>
                <a:cs typeface="Arial"/>
              </a:rPr>
              <a:t>d</a:t>
            </a:r>
            <a:r>
              <a:rPr lang="pt-BR" sz="3200" spc="0" dirty="0" smtClean="0">
                <a:latin typeface="Arial"/>
                <a:cs typeface="Arial"/>
              </a:rPr>
              <a:t>i</a:t>
            </a:r>
            <a:r>
              <a:rPr lang="pt-BR" sz="3200" spc="9" dirty="0" smtClean="0">
                <a:latin typeface="Arial"/>
                <a:cs typeface="Arial"/>
              </a:rPr>
              <a:t>za</a:t>
            </a:r>
            <a:r>
              <a:rPr lang="pt-BR" sz="3200" spc="0" dirty="0" smtClean="0">
                <a:latin typeface="Arial"/>
                <a:cs typeface="Arial"/>
              </a:rPr>
              <a:t>g</a:t>
            </a:r>
            <a:r>
              <a:rPr lang="pt-BR" sz="3200" spc="9" dirty="0" smtClean="0">
                <a:latin typeface="Arial"/>
                <a:cs typeface="Arial"/>
              </a:rPr>
              <a:t>e</a:t>
            </a:r>
            <a:r>
              <a:rPr lang="pt-BR" sz="3200" spc="0" dirty="0" smtClean="0">
                <a:latin typeface="Arial"/>
                <a:cs typeface="Arial"/>
              </a:rPr>
              <a:t>m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39" y="1823136"/>
            <a:ext cx="210907" cy="208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27" dirty="0" smtClean="0">
                <a:solidFill>
                  <a:srgbClr val="7F0000"/>
                </a:solidFill>
                <a:latin typeface="Symbol"/>
                <a:cs typeface="Symbol"/>
              </a:rPr>
              <a:t>●</a:t>
            </a:r>
            <a:endParaRPr sz="1400" dirty="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31669" y="2559050"/>
            <a:ext cx="6329987" cy="14617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335">
              <a:lnSpc>
                <a:spcPts val="2960"/>
              </a:lnSpc>
              <a:spcBef>
                <a:spcPts val="148"/>
              </a:spcBef>
            </a:pPr>
            <a:r>
              <a:rPr lang="pt-BR" sz="2800" spc="-9" dirty="0" smtClean="0">
                <a:latin typeface="Arial"/>
                <a:cs typeface="Arial"/>
              </a:rPr>
              <a:t>Redes Neurais Profundas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82"/>
              </a:spcBef>
            </a:pPr>
            <a:r>
              <a:rPr lang="pt-BR" sz="2800" spc="-4" dirty="0" smtClean="0">
                <a:latin typeface="Arial"/>
                <a:cs typeface="Arial"/>
              </a:rPr>
              <a:t>Detecção versus Reconhecimento </a:t>
            </a:r>
            <a:endParaRPr sz="2800" dirty="0">
              <a:latin typeface="Arial"/>
              <a:cs typeface="Arial"/>
            </a:endParaRPr>
          </a:p>
          <a:p>
            <a:pPr marL="12700" marR="61335">
              <a:lnSpc>
                <a:spcPct val="95825"/>
              </a:lnSpc>
              <a:spcBef>
                <a:spcPts val="1040"/>
              </a:spcBef>
            </a:pPr>
            <a:r>
              <a:rPr lang="pt-BR" sz="2800" spc="-9" dirty="0" smtClean="0">
                <a:latin typeface="Arial"/>
                <a:cs typeface="Arial"/>
              </a:rPr>
              <a:t>Biblioteca </a:t>
            </a:r>
            <a:r>
              <a:rPr lang="pt-BR" sz="2800" spc="-9" dirty="0" err="1" smtClean="0">
                <a:latin typeface="Arial"/>
                <a:cs typeface="Arial"/>
              </a:rPr>
              <a:t>Pybrain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3379" y="2605184"/>
            <a:ext cx="226300" cy="831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3150" baseline="1295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 dirty="0">
              <a:latin typeface="Symbol"/>
              <a:cs typeface="Symbol"/>
            </a:endParaRPr>
          </a:p>
          <a:p>
            <a:pPr marL="12700">
              <a:lnSpc>
                <a:spcPct val="102091"/>
              </a:lnSpc>
              <a:spcBef>
                <a:spcPts val="1571"/>
              </a:spcBef>
            </a:pPr>
            <a:r>
              <a:rPr sz="2100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 dirty="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43379" y="3684684"/>
            <a:ext cx="226300" cy="833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3150" baseline="1295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 dirty="0">
              <a:latin typeface="Symbol"/>
              <a:cs typeface="Symbol"/>
            </a:endParaRPr>
          </a:p>
          <a:p>
            <a:pPr marL="12700">
              <a:lnSpc>
                <a:spcPct val="102091"/>
              </a:lnSpc>
              <a:spcBef>
                <a:spcPts val="1581"/>
              </a:spcBef>
            </a:pPr>
            <a:r>
              <a:rPr sz="2100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 dirty="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31670" y="4179571"/>
            <a:ext cx="6329987" cy="14617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pt-BR" sz="2800" spc="-9" dirty="0" smtClean="0">
                <a:latin typeface="Arial"/>
                <a:cs typeface="Arial"/>
              </a:rPr>
              <a:t>Interface IHM e SCADA</a:t>
            </a:r>
            <a:endParaRPr sz="2800" dirty="0">
              <a:latin typeface="Arial"/>
              <a:cs typeface="Arial"/>
            </a:endParaRPr>
          </a:p>
          <a:p>
            <a:pPr marL="12700" marR="53340">
              <a:lnSpc>
                <a:spcPct val="95825"/>
              </a:lnSpc>
              <a:spcBef>
                <a:spcPts val="892"/>
              </a:spcBef>
            </a:pPr>
            <a:r>
              <a:rPr lang="pt-BR" sz="2800" spc="-9" dirty="0" smtClean="0">
                <a:latin typeface="Arial"/>
                <a:cs typeface="Arial"/>
              </a:rPr>
              <a:t>Acesso a </a:t>
            </a:r>
            <a:r>
              <a:rPr lang="pt-BR" sz="2800" spc="-9" dirty="0" err="1" smtClean="0">
                <a:latin typeface="Arial"/>
                <a:cs typeface="Arial"/>
              </a:rPr>
              <a:t>ScadaBR</a:t>
            </a:r>
            <a:r>
              <a:rPr lang="pt-BR" sz="2800" spc="-9" dirty="0" smtClean="0">
                <a:latin typeface="Arial"/>
                <a:cs typeface="Arial"/>
              </a:rPr>
              <a:t> através do Python</a:t>
            </a:r>
            <a:endParaRPr sz="2800" dirty="0">
              <a:latin typeface="Arial"/>
              <a:cs typeface="Arial"/>
            </a:endParaRPr>
          </a:p>
          <a:p>
            <a:pPr marL="12700" marR="53340">
              <a:lnSpc>
                <a:spcPct val="95825"/>
              </a:lnSpc>
              <a:spcBef>
                <a:spcPts val="1030"/>
              </a:spcBef>
            </a:pPr>
            <a:r>
              <a:rPr lang="pt-BR" sz="2800" spc="-9" dirty="0" smtClean="0">
                <a:latin typeface="Arial"/>
                <a:cs typeface="Arial"/>
              </a:rPr>
              <a:t>Resultados Esperados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5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7410" y="659716"/>
            <a:ext cx="767700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600"/>
              </a:lnSpc>
              <a:spcBef>
                <a:spcPts val="230"/>
              </a:spcBef>
            </a:pPr>
            <a:r>
              <a:rPr lang="pt-BR"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Interface IHM e SCADA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6100" y="4540250"/>
            <a:ext cx="7621121" cy="24515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prstClr val="black"/>
                </a:solidFill>
                <a:latin typeface="Arial" charset="0"/>
                <a:cs typeface="Arial" charset="0"/>
              </a:rPr>
              <a:t>Permitem um controle de componentes físicos através de representações gráficas abstratas, com o objetivo de manter uma supervisão rápida e eficiente de processos industriais</a:t>
            </a:r>
          </a:p>
          <a:p>
            <a:pPr marL="1021079" marR="60959">
              <a:lnSpc>
                <a:spcPts val="2960"/>
              </a:lnSpc>
              <a:spcBef>
                <a:spcPts val="148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91550" y="6890188"/>
            <a:ext cx="2425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dirty="0" smtClean="0">
                <a:latin typeface="Times New Roman"/>
                <a:cs typeface="Times New Roman"/>
              </a:rPr>
              <a:t>28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16" name="Picture 6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355725"/>
            <a:ext cx="7227887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7410" y="659716"/>
            <a:ext cx="767700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600"/>
              </a:lnSpc>
              <a:spcBef>
                <a:spcPts val="230"/>
              </a:spcBef>
            </a:pPr>
            <a:r>
              <a:rPr lang="pt-BR"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Interface IHM e SCADA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91550" y="6890188"/>
            <a:ext cx="2425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dirty="0" smtClean="0">
                <a:latin typeface="Times New Roman"/>
                <a:cs typeface="Times New Roman"/>
              </a:rPr>
              <a:t>29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1497013"/>
            <a:ext cx="8596313" cy="458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</p:spTree>
    <p:extLst>
      <p:ext uri="{BB962C8B-B14F-4D97-AF65-F5344CB8AC3E}">
        <p14:creationId xmlns:p14="http://schemas.microsoft.com/office/powerpoint/2010/main" val="32690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7288" y="659716"/>
            <a:ext cx="6836411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lang="pt-BR"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Redes Neurais Artificiais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289" y="1795399"/>
            <a:ext cx="6218631" cy="6112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latin typeface="Arial"/>
                <a:cs typeface="Arial"/>
              </a:rPr>
              <a:t>A</a:t>
            </a:r>
            <a:r>
              <a:rPr sz="3200" spc="9" dirty="0" smtClean="0">
                <a:latin typeface="Arial"/>
                <a:cs typeface="Arial"/>
              </a:rPr>
              <a:t>sp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9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9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9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v</a:t>
            </a:r>
            <a:r>
              <a:rPr sz="3200" spc="9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9" dirty="0" smtClean="0">
                <a:latin typeface="Arial"/>
                <a:cs typeface="Arial"/>
              </a:rPr>
              <a:t>çad</a:t>
            </a:r>
            <a:r>
              <a:rPr sz="3200" spc="0" dirty="0" smtClean="0">
                <a:latin typeface="Arial"/>
                <a:cs typeface="Arial"/>
              </a:rPr>
              <a:t>os</a:t>
            </a:r>
            <a:r>
              <a:rPr sz="3200" spc="9" dirty="0" smtClean="0">
                <a:latin typeface="Arial"/>
                <a:cs typeface="Arial"/>
              </a:rPr>
              <a:t> d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lang="pt-BR" sz="3200" spc="0" dirty="0" err="1" smtClean="0">
                <a:latin typeface="Arial"/>
                <a:cs typeface="Arial"/>
              </a:rPr>
              <a:t>RNA’s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440" y="1902006"/>
            <a:ext cx="210907" cy="208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27" dirty="0" smtClean="0">
                <a:solidFill>
                  <a:srgbClr val="7F0000"/>
                </a:solidFill>
                <a:latin typeface="Symbol"/>
                <a:cs typeface="Symbol"/>
              </a:rPr>
              <a:t>●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31670" y="2406650"/>
            <a:ext cx="668882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pt-BR" sz="2800" spc="-4" dirty="0" err="1" smtClean="0">
                <a:latin typeface="Arial"/>
                <a:cs typeface="Arial"/>
              </a:rPr>
              <a:t>Deep</a:t>
            </a:r>
            <a:r>
              <a:rPr lang="pt-BR" sz="2800" spc="-4" dirty="0" smtClean="0">
                <a:latin typeface="Arial"/>
                <a:cs typeface="Arial"/>
              </a:rPr>
              <a:t> Learning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-7" dirty="0" smtClean="0">
                <a:latin typeface="Arial"/>
                <a:cs typeface="Arial"/>
              </a:rPr>
              <a:t> </a:t>
            </a:r>
            <a:r>
              <a:rPr lang="pt-BR" sz="2800" spc="-7" dirty="0" smtClean="0">
                <a:latin typeface="Arial"/>
                <a:cs typeface="Arial"/>
              </a:rPr>
              <a:t>Otimização</a:t>
            </a:r>
            <a:r>
              <a:rPr lang="pt-BR" sz="2800" dirty="0">
                <a:latin typeface="Arial"/>
                <a:cs typeface="Arial"/>
              </a:rPr>
              <a:t> </a:t>
            </a:r>
            <a:r>
              <a:rPr lang="pt-BR" sz="2800" dirty="0" smtClean="0">
                <a:latin typeface="Arial"/>
                <a:cs typeface="Arial"/>
              </a:rPr>
              <a:t>de variáveis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3379" y="2451514"/>
            <a:ext cx="226300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3150" baseline="1295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3289" y="2802889"/>
            <a:ext cx="7910831" cy="9773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9370">
              <a:lnSpc>
                <a:spcPts val="2960"/>
              </a:lnSpc>
              <a:spcBef>
                <a:spcPts val="148"/>
              </a:spcBef>
            </a:pPr>
            <a:r>
              <a:rPr lang="pt-BR" sz="2800" dirty="0" smtClean="0">
                <a:latin typeface="Arial"/>
                <a:cs typeface="Arial"/>
              </a:rPr>
              <a:t>Inferência do BIAS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7" dirty="0" smtClean="0">
                <a:latin typeface="Arial"/>
                <a:cs typeface="Arial"/>
              </a:rPr>
              <a:t> </a:t>
            </a:r>
            <a:r>
              <a:rPr lang="pt-BR" sz="2800" spc="7" dirty="0" smtClean="0">
                <a:latin typeface="Arial"/>
                <a:cs typeface="Arial"/>
              </a:rPr>
              <a:t>Armazenar </a:t>
            </a:r>
            <a:r>
              <a:rPr lang="pt-BR" sz="2800" spc="7" dirty="0" err="1" smtClean="0">
                <a:latin typeface="Arial"/>
                <a:cs typeface="Arial"/>
              </a:rPr>
              <a:t>aprend</a:t>
            </a:r>
            <a:r>
              <a:rPr lang="pt-BR" sz="2800" spc="7" dirty="0" smtClean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12700" marR="53340">
              <a:lnSpc>
                <a:spcPct val="95825"/>
              </a:lnSpc>
              <a:spcBef>
                <a:spcPts val="877"/>
              </a:spcBef>
            </a:pPr>
            <a:r>
              <a:rPr sz="3200" spc="4" dirty="0" err="1" smtClean="0">
                <a:latin typeface="Arial"/>
                <a:cs typeface="Arial"/>
              </a:rPr>
              <a:t>F</a:t>
            </a:r>
            <a:r>
              <a:rPr sz="3200" spc="9" dirty="0" err="1" smtClean="0">
                <a:latin typeface="Arial"/>
                <a:cs typeface="Arial"/>
              </a:rPr>
              <a:t>o</a:t>
            </a:r>
            <a:r>
              <a:rPr sz="3200" spc="0" dirty="0" err="1" smtClean="0">
                <a:latin typeface="Arial"/>
                <a:cs typeface="Arial"/>
              </a:rPr>
              <a:t>co</a:t>
            </a:r>
            <a:r>
              <a:rPr sz="3200" spc="-9" dirty="0" smtClean="0">
                <a:latin typeface="Arial"/>
                <a:cs typeface="Arial"/>
              </a:rPr>
              <a:t> </a:t>
            </a:r>
            <a:r>
              <a:rPr lang="pt-BR" sz="3200" spc="9" dirty="0" smtClean="0">
                <a:latin typeface="Arial"/>
                <a:cs typeface="Arial"/>
              </a:rPr>
              <a:t>em</a:t>
            </a:r>
            <a:r>
              <a:rPr sz="3200" spc="14" dirty="0" smtClean="0">
                <a:latin typeface="Arial"/>
                <a:cs typeface="Arial"/>
              </a:rPr>
              <a:t> </a:t>
            </a:r>
            <a:r>
              <a:rPr lang="pt-BR" sz="3200" spc="9" dirty="0" smtClean="0">
                <a:latin typeface="Arial"/>
                <a:cs typeface="Arial"/>
              </a:rPr>
              <a:t>Reconhecimento de </a:t>
            </a:r>
            <a:r>
              <a:rPr lang="pt-BR" sz="3200" spc="-8" dirty="0" smtClean="0">
                <a:latin typeface="Arial"/>
                <a:cs typeface="Arial"/>
              </a:rPr>
              <a:t>padrões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9440" y="3455074"/>
            <a:ext cx="210907" cy="208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0"/>
              </a:lnSpc>
              <a:spcBef>
                <a:spcPts val="74"/>
              </a:spcBef>
            </a:pPr>
            <a:r>
              <a:rPr sz="1450" spc="0" dirty="0" smtClean="0">
                <a:solidFill>
                  <a:srgbClr val="7F0000"/>
                </a:solidFill>
                <a:latin typeface="Symbol"/>
                <a:cs typeface="Symbol"/>
              </a:rPr>
              <a:t>●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31670" y="3978910"/>
            <a:ext cx="567868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pt-BR" sz="2800" spc="-4" dirty="0" smtClean="0">
                <a:latin typeface="Arial"/>
                <a:cs typeface="Arial"/>
              </a:rPr>
              <a:t>Adaptação envolve treinamento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43379" y="4023773"/>
            <a:ext cx="226300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3150" baseline="1295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 dirty="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3289" y="4524486"/>
            <a:ext cx="2548088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latin typeface="Arial"/>
                <a:cs typeface="Arial"/>
              </a:rPr>
              <a:t>Pr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9" dirty="0" smtClean="0">
                <a:latin typeface="Arial"/>
                <a:cs typeface="Arial"/>
              </a:rPr>
              <a:t>g</a:t>
            </a:r>
            <a:r>
              <a:rPr sz="3200" spc="4" dirty="0" smtClean="0">
                <a:latin typeface="Arial"/>
                <a:cs typeface="Arial"/>
              </a:rPr>
              <a:t>r</a:t>
            </a:r>
            <a:r>
              <a:rPr sz="3200" spc="9" dirty="0" smtClean="0">
                <a:latin typeface="Arial"/>
                <a:cs typeface="Arial"/>
              </a:rPr>
              <a:t>a</a:t>
            </a:r>
            <a:r>
              <a:rPr sz="3200" spc="2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9" dirty="0" smtClean="0">
                <a:latin typeface="Arial"/>
                <a:cs typeface="Arial"/>
              </a:rPr>
              <a:t>çã</a:t>
            </a:r>
            <a:r>
              <a:rPr sz="3200" spc="0" dirty="0" smtClean="0">
                <a:latin typeface="Arial"/>
                <a:cs typeface="Arial"/>
              </a:rPr>
              <a:t>o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9440" y="4631094"/>
            <a:ext cx="210907" cy="2082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0"/>
              </a:lnSpc>
              <a:spcBef>
                <a:spcPts val="74"/>
              </a:spcBef>
            </a:pPr>
            <a:r>
              <a:rPr sz="1450" spc="0" dirty="0" smtClean="0">
                <a:solidFill>
                  <a:srgbClr val="7F0000"/>
                </a:solidFill>
                <a:latin typeface="Symbol"/>
                <a:cs typeface="Symbol"/>
              </a:rPr>
              <a:t>●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31670" y="5154930"/>
            <a:ext cx="6239102" cy="1463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pt-BR" sz="2800" spc="-9" dirty="0" smtClean="0">
                <a:latin typeface="Arial"/>
                <a:cs typeface="Arial"/>
              </a:rPr>
              <a:t>PYBRAIN</a:t>
            </a:r>
            <a:r>
              <a:rPr sz="2800" spc="-17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(</a:t>
            </a:r>
            <a:r>
              <a:rPr sz="2800" spc="4" dirty="0" smtClean="0">
                <a:latin typeface="Arial"/>
                <a:cs typeface="Arial"/>
              </a:rPr>
              <a:t>f</a:t>
            </a: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14" dirty="0" smtClean="0">
                <a:latin typeface="Arial"/>
                <a:cs typeface="Arial"/>
              </a:rPr>
              <a:t>m</a:t>
            </a:r>
            <a:r>
              <a:rPr sz="2800" spc="0" dirty="0" smtClean="0">
                <a:latin typeface="Arial"/>
                <a:cs typeface="Arial"/>
              </a:rPr>
              <a:t>en</a:t>
            </a:r>
            <a:r>
              <a:rPr sz="2800" spc="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-23" dirty="0" smtClean="0">
                <a:latin typeface="Arial"/>
                <a:cs typeface="Arial"/>
              </a:rPr>
              <a:t> </a:t>
            </a:r>
            <a:r>
              <a:rPr sz="2800" spc="-4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14" dirty="0" smtClean="0">
                <a:latin typeface="Arial"/>
                <a:cs typeface="Arial"/>
              </a:rPr>
              <a:t>m</a:t>
            </a:r>
            <a:r>
              <a:rPr sz="2800" spc="0" dirty="0" smtClean="0">
                <a:latin typeface="Arial"/>
                <a:cs typeface="Arial"/>
              </a:rPr>
              <a:t>endado)</a:t>
            </a:r>
            <a:endParaRPr sz="2800" dirty="0">
              <a:latin typeface="Arial"/>
              <a:cs typeface="Arial"/>
            </a:endParaRPr>
          </a:p>
          <a:p>
            <a:pPr marL="12700" marR="53340">
              <a:lnSpc>
                <a:spcPct val="95825"/>
              </a:lnSpc>
              <a:spcBef>
                <a:spcPts val="882"/>
              </a:spcBef>
            </a:pPr>
            <a:r>
              <a:rPr lang="pt-BR" sz="2800" spc="-4" dirty="0" smtClean="0">
                <a:latin typeface="Arial"/>
                <a:cs typeface="Arial"/>
              </a:rPr>
              <a:t>HMMLEAN</a:t>
            </a:r>
            <a:r>
              <a:rPr sz="2800" spc="-7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(</a:t>
            </a:r>
            <a:r>
              <a:rPr sz="2800" spc="-4" dirty="0" err="1" smtClean="0">
                <a:latin typeface="Arial"/>
                <a:cs typeface="Arial"/>
              </a:rPr>
              <a:t>i</a:t>
            </a:r>
            <a:r>
              <a:rPr sz="2800" spc="0" dirty="0" err="1" smtClean="0">
                <a:latin typeface="Arial"/>
                <a:cs typeface="Arial"/>
              </a:rPr>
              <a:t>n</a:t>
            </a:r>
            <a:r>
              <a:rPr sz="2800" spc="4" dirty="0" err="1" smtClean="0">
                <a:latin typeface="Arial"/>
                <a:cs typeface="Arial"/>
              </a:rPr>
              <a:t>t</a:t>
            </a:r>
            <a:r>
              <a:rPr sz="2800" spc="9" dirty="0" err="1" smtClean="0">
                <a:latin typeface="Arial"/>
                <a:cs typeface="Arial"/>
              </a:rPr>
              <a:t>r</a:t>
            </a:r>
            <a:r>
              <a:rPr sz="2800" spc="0" dirty="0" err="1" smtClean="0">
                <a:latin typeface="Arial"/>
                <a:cs typeface="Arial"/>
              </a:rPr>
              <a:t>odução</a:t>
            </a:r>
            <a:r>
              <a:rPr sz="2800" spc="0" dirty="0" smtClean="0">
                <a:latin typeface="Arial"/>
                <a:cs typeface="Arial"/>
              </a:rPr>
              <a:t>)</a:t>
            </a:r>
            <a:endParaRPr lang="pt-BR" sz="2800" spc="0" dirty="0" smtClean="0">
              <a:latin typeface="Arial"/>
              <a:cs typeface="Arial"/>
            </a:endParaRPr>
          </a:p>
          <a:p>
            <a:pPr marL="12700" marR="53340">
              <a:lnSpc>
                <a:spcPct val="95825"/>
              </a:lnSpc>
              <a:spcBef>
                <a:spcPts val="882"/>
              </a:spcBef>
            </a:pPr>
            <a:r>
              <a:rPr lang="pt-BR" sz="2800" dirty="0" smtClean="0">
                <a:latin typeface="Arial"/>
                <a:cs typeface="Arial"/>
              </a:rPr>
              <a:t>SKLEARN </a:t>
            </a:r>
            <a:r>
              <a:rPr lang="pt-BR" sz="2800" spc="9" dirty="0" smtClean="0">
                <a:latin typeface="Arial"/>
                <a:cs typeface="Arial"/>
              </a:rPr>
              <a:t>(</a:t>
            </a:r>
            <a:r>
              <a:rPr lang="pt-BR" sz="2800" spc="-4" dirty="0" smtClean="0">
                <a:latin typeface="Arial"/>
                <a:cs typeface="Arial"/>
              </a:rPr>
              <a:t>i</a:t>
            </a:r>
            <a:r>
              <a:rPr lang="pt-BR" sz="2800" spc="0" dirty="0" smtClean="0">
                <a:latin typeface="Arial"/>
                <a:cs typeface="Arial"/>
              </a:rPr>
              <a:t>n</a:t>
            </a:r>
            <a:r>
              <a:rPr lang="pt-BR" sz="2800" spc="4" dirty="0" smtClean="0">
                <a:latin typeface="Arial"/>
                <a:cs typeface="Arial"/>
              </a:rPr>
              <a:t>t</a:t>
            </a:r>
            <a:r>
              <a:rPr lang="pt-BR" sz="2800" spc="9" dirty="0" smtClean="0">
                <a:latin typeface="Arial"/>
                <a:cs typeface="Arial"/>
              </a:rPr>
              <a:t>r</a:t>
            </a:r>
            <a:r>
              <a:rPr lang="pt-BR" sz="2800" spc="0" dirty="0" smtClean="0">
                <a:latin typeface="Arial"/>
                <a:cs typeface="Arial"/>
              </a:rPr>
              <a:t>odução)</a:t>
            </a:r>
          </a:p>
          <a:p>
            <a:pPr marL="12700" marR="53340">
              <a:lnSpc>
                <a:spcPct val="95825"/>
              </a:lnSpc>
              <a:spcBef>
                <a:spcPts val="882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43379" y="5199794"/>
            <a:ext cx="226300" cy="833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3150" baseline="1295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 dirty="0">
              <a:latin typeface="Symbol"/>
              <a:cs typeface="Symbol"/>
            </a:endParaRPr>
          </a:p>
          <a:p>
            <a:pPr marL="12700">
              <a:lnSpc>
                <a:spcPct val="102091"/>
              </a:lnSpc>
              <a:spcBef>
                <a:spcPts val="1581"/>
              </a:spcBef>
            </a:pPr>
            <a:r>
              <a:rPr sz="2100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 dirty="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680450" y="6890188"/>
            <a:ext cx="1536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dirty="0">
                <a:latin typeface="Times New Roman"/>
                <a:cs typeface="Times New Roman"/>
              </a:rPr>
              <a:t>3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1" name="object 14"/>
          <p:cNvSpPr txBox="1"/>
          <p:nvPr/>
        </p:nvSpPr>
        <p:spPr>
          <a:xfrm>
            <a:off x="1649850" y="6166978"/>
            <a:ext cx="226300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3150" baseline="1295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 dirty="0">
              <a:latin typeface="Symbol"/>
              <a:cs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7410" y="659716"/>
            <a:ext cx="767700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600"/>
              </a:lnSpc>
              <a:spcBef>
                <a:spcPts val="230"/>
              </a:spcBef>
            </a:pPr>
            <a:r>
              <a:rPr lang="pt-BR"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Interface IHM e SCADA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7379" y="2635250"/>
            <a:ext cx="7621121" cy="24515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prstClr val="black"/>
                </a:solidFill>
                <a:latin typeface="Arial" charset="0"/>
                <a:cs typeface="Arial" charset="0"/>
              </a:rPr>
              <a:t>Pode-se dizer que um SCADA funciona como o “sistema nervoso central” de um sistema de automação, monitorando todos os dispositivos e oferecendo acesso organizado a seus controles e parâmetros.</a:t>
            </a:r>
          </a:p>
          <a:p>
            <a:pPr marL="1021079" marR="60959">
              <a:lnSpc>
                <a:spcPts val="2960"/>
              </a:lnSpc>
              <a:spcBef>
                <a:spcPts val="148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91550" y="6890188"/>
            <a:ext cx="2425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30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</p:spTree>
    <p:extLst>
      <p:ext uri="{BB962C8B-B14F-4D97-AF65-F5344CB8AC3E}">
        <p14:creationId xmlns:p14="http://schemas.microsoft.com/office/powerpoint/2010/main" val="8302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62020" y="659716"/>
            <a:ext cx="2171124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A</a:t>
            </a:r>
            <a:r>
              <a:rPr sz="4400" b="1" spc="-9" dirty="0" smtClean="0">
                <a:solidFill>
                  <a:srgbClr val="188989"/>
                </a:solidFill>
                <a:latin typeface="Arial"/>
                <a:cs typeface="Arial"/>
              </a:rPr>
              <a:t>g</a:t>
            </a:r>
            <a:r>
              <a:rPr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e</a:t>
            </a: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nda</a:t>
            </a:r>
            <a:endParaRPr sz="4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53321" y="6890188"/>
            <a:ext cx="380799" cy="266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dirty="0" smtClean="0">
                <a:latin typeface="Times New Roman"/>
                <a:cs typeface="Times New Roman"/>
              </a:rPr>
              <a:t>31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8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  <p:sp>
        <p:nvSpPr>
          <p:cNvPr id="16" name="object 3"/>
          <p:cNvSpPr/>
          <p:nvPr/>
        </p:nvSpPr>
        <p:spPr>
          <a:xfrm>
            <a:off x="1460500" y="4538981"/>
            <a:ext cx="6629400" cy="687069"/>
          </a:xfrm>
          <a:custGeom>
            <a:avLst/>
            <a:gdLst/>
            <a:ahLst/>
            <a:cxnLst/>
            <a:rect l="l" t="t" r="r" b="b"/>
            <a:pathLst>
              <a:path w="8289290" h="687069">
                <a:moveTo>
                  <a:pt x="114299" y="0"/>
                </a:moveTo>
                <a:lnTo>
                  <a:pt x="74637" y="8776"/>
                </a:lnTo>
                <a:lnTo>
                  <a:pt x="39464" y="32113"/>
                </a:lnTo>
                <a:lnTo>
                  <a:pt x="13272" y="65519"/>
                </a:lnTo>
                <a:lnTo>
                  <a:pt x="550" y="104505"/>
                </a:lnTo>
                <a:lnTo>
                  <a:pt x="0" y="572769"/>
                </a:lnTo>
                <a:lnTo>
                  <a:pt x="1030" y="586212"/>
                </a:lnTo>
                <a:lnTo>
                  <a:pt x="15159" y="624877"/>
                </a:lnTo>
                <a:lnTo>
                  <a:pt x="42351" y="657555"/>
                </a:lnTo>
                <a:lnTo>
                  <a:pt x="78116" y="679757"/>
                </a:lnTo>
                <a:lnTo>
                  <a:pt x="8174990" y="687069"/>
                </a:lnTo>
                <a:lnTo>
                  <a:pt x="8188432" y="686039"/>
                </a:lnTo>
                <a:lnTo>
                  <a:pt x="8227097" y="671910"/>
                </a:lnTo>
                <a:lnTo>
                  <a:pt x="8259775" y="644718"/>
                </a:lnTo>
                <a:lnTo>
                  <a:pt x="8281977" y="608953"/>
                </a:lnTo>
                <a:lnTo>
                  <a:pt x="8289290" y="114300"/>
                </a:lnTo>
                <a:lnTo>
                  <a:pt x="8288259" y="100857"/>
                </a:lnTo>
                <a:lnTo>
                  <a:pt x="8274130" y="62192"/>
                </a:lnTo>
                <a:lnTo>
                  <a:pt x="8246938" y="29514"/>
                </a:lnTo>
                <a:lnTo>
                  <a:pt x="8211173" y="7312"/>
                </a:lnTo>
                <a:lnTo>
                  <a:pt x="114299" y="0"/>
                </a:lnTo>
              </a:path>
            </a:pathLst>
          </a:custGeom>
          <a:solidFill>
            <a:srgbClr val="E5E5E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23289" y="1726615"/>
            <a:ext cx="5198164" cy="458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latin typeface="Arial"/>
                <a:cs typeface="Arial"/>
              </a:rPr>
              <a:t>Pr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9" dirty="0" smtClean="0">
                <a:latin typeface="Arial"/>
                <a:cs typeface="Arial"/>
              </a:rPr>
              <a:t>g</a:t>
            </a:r>
            <a:r>
              <a:rPr sz="3200" spc="4" dirty="0" smtClean="0">
                <a:latin typeface="Arial"/>
                <a:cs typeface="Arial"/>
              </a:rPr>
              <a:t>r</a:t>
            </a:r>
            <a:r>
              <a:rPr sz="3200" spc="9" dirty="0" smtClean="0">
                <a:latin typeface="Arial"/>
                <a:cs typeface="Arial"/>
              </a:rPr>
              <a:t>a</a:t>
            </a:r>
            <a:r>
              <a:rPr sz="3200" spc="2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1" dirty="0" smtClean="0">
                <a:latin typeface="Arial"/>
                <a:cs typeface="Arial"/>
              </a:rPr>
              <a:t> </a:t>
            </a:r>
            <a:r>
              <a:rPr sz="3200" spc="9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9" dirty="0" smtClean="0">
                <a:latin typeface="Arial"/>
                <a:cs typeface="Arial"/>
              </a:rPr>
              <a:t> </a:t>
            </a:r>
            <a:r>
              <a:rPr lang="pt-BR" sz="3200" spc="0" dirty="0" smtClean="0">
                <a:latin typeface="Arial"/>
                <a:cs typeface="Arial"/>
              </a:rPr>
              <a:t>A</a:t>
            </a:r>
            <a:r>
              <a:rPr lang="pt-BR" sz="3200" spc="4" dirty="0" smtClean="0">
                <a:latin typeface="Arial"/>
                <a:cs typeface="Arial"/>
              </a:rPr>
              <a:t>pr</a:t>
            </a:r>
            <a:r>
              <a:rPr lang="pt-BR" sz="3200" spc="9" dirty="0" smtClean="0">
                <a:latin typeface="Arial"/>
                <a:cs typeface="Arial"/>
              </a:rPr>
              <a:t>e</a:t>
            </a:r>
            <a:r>
              <a:rPr lang="pt-BR" sz="3200" spc="0" dirty="0" smtClean="0">
                <a:latin typeface="Arial"/>
                <a:cs typeface="Arial"/>
              </a:rPr>
              <a:t>n</a:t>
            </a:r>
            <a:r>
              <a:rPr lang="pt-BR" sz="3200" spc="9" dirty="0" smtClean="0">
                <a:latin typeface="Arial"/>
                <a:cs typeface="Arial"/>
              </a:rPr>
              <a:t>d</a:t>
            </a:r>
            <a:r>
              <a:rPr lang="pt-BR" sz="3200" spc="0" dirty="0" smtClean="0">
                <a:latin typeface="Arial"/>
                <a:cs typeface="Arial"/>
              </a:rPr>
              <a:t>i</a:t>
            </a:r>
            <a:r>
              <a:rPr lang="pt-BR" sz="3200" spc="9" dirty="0" smtClean="0">
                <a:latin typeface="Arial"/>
                <a:cs typeface="Arial"/>
              </a:rPr>
              <a:t>za</a:t>
            </a:r>
            <a:r>
              <a:rPr lang="pt-BR" sz="3200" spc="0" dirty="0" smtClean="0">
                <a:latin typeface="Arial"/>
                <a:cs typeface="Arial"/>
              </a:rPr>
              <a:t>g</a:t>
            </a:r>
            <a:r>
              <a:rPr lang="pt-BR" sz="3200" spc="9" dirty="0" smtClean="0">
                <a:latin typeface="Arial"/>
                <a:cs typeface="Arial"/>
              </a:rPr>
              <a:t>e</a:t>
            </a:r>
            <a:r>
              <a:rPr lang="pt-BR" sz="3200" spc="0" dirty="0" smtClean="0">
                <a:latin typeface="Arial"/>
                <a:cs typeface="Arial"/>
              </a:rPr>
              <a:t>m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39" y="1823136"/>
            <a:ext cx="210907" cy="208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27" dirty="0" smtClean="0">
                <a:solidFill>
                  <a:srgbClr val="7F0000"/>
                </a:solidFill>
                <a:latin typeface="Symbol"/>
                <a:cs typeface="Symbol"/>
              </a:rPr>
              <a:t>●</a:t>
            </a:r>
            <a:endParaRPr sz="1400" dirty="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31669" y="2559050"/>
            <a:ext cx="6329987" cy="14617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335">
              <a:lnSpc>
                <a:spcPts val="2960"/>
              </a:lnSpc>
              <a:spcBef>
                <a:spcPts val="148"/>
              </a:spcBef>
            </a:pPr>
            <a:r>
              <a:rPr lang="pt-BR" sz="2800" spc="-9" dirty="0" smtClean="0">
                <a:latin typeface="Arial"/>
                <a:cs typeface="Arial"/>
              </a:rPr>
              <a:t>Redes Neurais Profundas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82"/>
              </a:spcBef>
            </a:pPr>
            <a:r>
              <a:rPr lang="pt-BR" sz="2800" spc="-4" dirty="0" smtClean="0">
                <a:latin typeface="Arial"/>
                <a:cs typeface="Arial"/>
              </a:rPr>
              <a:t>Detecção versus Reconhecimento </a:t>
            </a:r>
            <a:endParaRPr sz="2800" dirty="0">
              <a:latin typeface="Arial"/>
              <a:cs typeface="Arial"/>
            </a:endParaRPr>
          </a:p>
          <a:p>
            <a:pPr marL="12700" marR="61335">
              <a:lnSpc>
                <a:spcPct val="95825"/>
              </a:lnSpc>
              <a:spcBef>
                <a:spcPts val="1040"/>
              </a:spcBef>
            </a:pPr>
            <a:r>
              <a:rPr lang="pt-BR" sz="2800" spc="-9" dirty="0" smtClean="0">
                <a:latin typeface="Arial"/>
                <a:cs typeface="Arial"/>
              </a:rPr>
              <a:t>Biblioteca </a:t>
            </a:r>
            <a:r>
              <a:rPr lang="pt-BR" sz="2800" spc="-9" dirty="0" err="1" smtClean="0">
                <a:latin typeface="Arial"/>
                <a:cs typeface="Arial"/>
              </a:rPr>
              <a:t>Pybrain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3379" y="2605184"/>
            <a:ext cx="226300" cy="831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3150" baseline="1295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 dirty="0">
              <a:latin typeface="Symbol"/>
              <a:cs typeface="Symbol"/>
            </a:endParaRPr>
          </a:p>
          <a:p>
            <a:pPr marL="12700">
              <a:lnSpc>
                <a:spcPct val="102091"/>
              </a:lnSpc>
              <a:spcBef>
                <a:spcPts val="1571"/>
              </a:spcBef>
            </a:pPr>
            <a:r>
              <a:rPr sz="2100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 dirty="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43379" y="3684684"/>
            <a:ext cx="226300" cy="833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3150" baseline="1295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 dirty="0">
              <a:latin typeface="Symbol"/>
              <a:cs typeface="Symbol"/>
            </a:endParaRPr>
          </a:p>
          <a:p>
            <a:pPr marL="12700">
              <a:lnSpc>
                <a:spcPct val="102091"/>
              </a:lnSpc>
              <a:spcBef>
                <a:spcPts val="1581"/>
              </a:spcBef>
            </a:pPr>
            <a:r>
              <a:rPr sz="2100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 dirty="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31670" y="4179571"/>
            <a:ext cx="6329987" cy="14617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pt-BR" sz="2800" spc="-9" dirty="0" smtClean="0">
                <a:latin typeface="Arial"/>
                <a:cs typeface="Arial"/>
              </a:rPr>
              <a:t>Interface IHM e SCADA</a:t>
            </a:r>
            <a:endParaRPr sz="2800" dirty="0">
              <a:latin typeface="Arial"/>
              <a:cs typeface="Arial"/>
            </a:endParaRPr>
          </a:p>
          <a:p>
            <a:pPr marL="12700" marR="53340">
              <a:lnSpc>
                <a:spcPct val="95825"/>
              </a:lnSpc>
              <a:spcBef>
                <a:spcPts val="892"/>
              </a:spcBef>
            </a:pPr>
            <a:r>
              <a:rPr lang="pt-BR" sz="2800" spc="-9" dirty="0" smtClean="0">
                <a:latin typeface="Arial"/>
                <a:cs typeface="Arial"/>
              </a:rPr>
              <a:t>SCADA através do Python</a:t>
            </a:r>
            <a:endParaRPr sz="2800" dirty="0">
              <a:latin typeface="Arial"/>
              <a:cs typeface="Arial"/>
            </a:endParaRPr>
          </a:p>
          <a:p>
            <a:pPr marL="12700" marR="53340">
              <a:lnSpc>
                <a:spcPct val="95825"/>
              </a:lnSpc>
              <a:spcBef>
                <a:spcPts val="1030"/>
              </a:spcBef>
            </a:pPr>
            <a:r>
              <a:rPr lang="pt-BR" sz="2800" spc="-9" dirty="0" smtClean="0">
                <a:latin typeface="Arial"/>
                <a:cs typeface="Arial"/>
              </a:rPr>
              <a:t>Resultados Esperados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43379" y="4765455"/>
            <a:ext cx="226300" cy="833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3150" baseline="1295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 dirty="0">
              <a:latin typeface="Symbol"/>
              <a:cs typeface="Symbol"/>
            </a:endParaRPr>
          </a:p>
          <a:p>
            <a:pPr marL="12700">
              <a:lnSpc>
                <a:spcPct val="102091"/>
              </a:lnSpc>
              <a:spcBef>
                <a:spcPts val="1581"/>
              </a:spcBef>
            </a:pPr>
            <a:r>
              <a:rPr sz="2100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 dirty="0">
              <a:latin typeface="Symbol"/>
              <a:cs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83098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7410" y="659716"/>
            <a:ext cx="767700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600"/>
              </a:lnSpc>
              <a:spcBef>
                <a:spcPts val="230"/>
              </a:spcBef>
            </a:pPr>
            <a:r>
              <a:rPr lang="pt-BR" sz="4400" b="1" spc="4" dirty="0">
                <a:solidFill>
                  <a:srgbClr val="188989"/>
                </a:solidFill>
                <a:latin typeface="Arial"/>
                <a:cs typeface="Arial"/>
              </a:rPr>
              <a:t>SCADA através do Python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591550" y="6890188"/>
            <a:ext cx="2425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3</a:t>
            </a:r>
            <a:r>
              <a:rPr lang="pt-BR" sz="1400" spc="0" dirty="0" smtClean="0">
                <a:latin typeface="Times New Roman"/>
                <a:cs typeface="Times New Roman"/>
              </a:rPr>
              <a:t>2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80" y="1378169"/>
            <a:ext cx="7163460" cy="549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</p:spTree>
    <p:extLst>
      <p:ext uri="{BB962C8B-B14F-4D97-AF65-F5344CB8AC3E}">
        <p14:creationId xmlns:p14="http://schemas.microsoft.com/office/powerpoint/2010/main" val="308130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7410" y="659716"/>
            <a:ext cx="767700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600"/>
              </a:lnSpc>
              <a:spcBef>
                <a:spcPts val="230"/>
              </a:spcBef>
            </a:pPr>
            <a:r>
              <a:rPr lang="pt-BR" sz="4400" b="1" spc="4" dirty="0">
                <a:solidFill>
                  <a:srgbClr val="188989"/>
                </a:solidFill>
                <a:latin typeface="Arial"/>
                <a:cs typeface="Arial"/>
              </a:rPr>
              <a:t>SCADA através do Python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591550" y="6890188"/>
            <a:ext cx="2425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3</a:t>
            </a:r>
            <a:r>
              <a:rPr lang="pt-BR" sz="1400" spc="0" dirty="0" smtClean="0">
                <a:latin typeface="Times New Roman"/>
                <a:cs typeface="Times New Roman"/>
              </a:rPr>
              <a:t>3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12290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25" y="1403172"/>
            <a:ext cx="7194475" cy="527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</p:spTree>
    <p:extLst>
      <p:ext uri="{BB962C8B-B14F-4D97-AF65-F5344CB8AC3E}">
        <p14:creationId xmlns:p14="http://schemas.microsoft.com/office/powerpoint/2010/main" val="237131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7410" y="659716"/>
            <a:ext cx="767700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600"/>
              </a:lnSpc>
              <a:spcBef>
                <a:spcPts val="230"/>
              </a:spcBef>
            </a:pPr>
            <a:r>
              <a:rPr lang="pt-BR" sz="4400" b="1" spc="4" dirty="0">
                <a:solidFill>
                  <a:srgbClr val="188989"/>
                </a:solidFill>
                <a:latin typeface="Arial"/>
                <a:cs typeface="Arial"/>
              </a:rPr>
              <a:t>SCADA através do Python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591550" y="6890188"/>
            <a:ext cx="2425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3</a:t>
            </a:r>
            <a:r>
              <a:rPr lang="pt-BR" sz="1400" spc="0" dirty="0" smtClean="0">
                <a:latin typeface="Times New Roman"/>
                <a:cs typeface="Times New Roman"/>
              </a:rPr>
              <a:t>4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13314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873250"/>
            <a:ext cx="658215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</p:spTree>
    <p:extLst>
      <p:ext uri="{BB962C8B-B14F-4D97-AF65-F5344CB8AC3E}">
        <p14:creationId xmlns:p14="http://schemas.microsoft.com/office/powerpoint/2010/main" val="28441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7410" y="659716"/>
            <a:ext cx="767700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600"/>
              </a:lnSpc>
              <a:spcBef>
                <a:spcPts val="230"/>
              </a:spcBef>
            </a:pPr>
            <a:r>
              <a:rPr lang="pt-BR" sz="4400" b="1" spc="4" dirty="0">
                <a:solidFill>
                  <a:srgbClr val="188989"/>
                </a:solidFill>
                <a:latin typeface="Arial"/>
                <a:cs typeface="Arial"/>
              </a:rPr>
              <a:t>SCADA através do Python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6100" y="5149850"/>
            <a:ext cx="7621121" cy="12257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Infelizmente o curso foi cancelado!</a:t>
            </a:r>
            <a:endParaRPr lang="pt-BR" sz="3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021079" marR="60959">
              <a:lnSpc>
                <a:spcPts val="2960"/>
              </a:lnSpc>
              <a:spcBef>
                <a:spcPts val="148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91550" y="6890188"/>
            <a:ext cx="2425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3</a:t>
            </a:r>
            <a:r>
              <a:rPr lang="pt-BR" sz="1400" spc="0" dirty="0" smtClean="0">
                <a:latin typeface="Times New Roman"/>
                <a:cs typeface="Times New Roman"/>
              </a:rPr>
              <a:t>5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7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87525"/>
            <a:ext cx="848423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5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67410" y="659716"/>
            <a:ext cx="767700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600"/>
              </a:lnSpc>
              <a:spcBef>
                <a:spcPts val="230"/>
              </a:spcBef>
            </a:pPr>
            <a:r>
              <a:rPr lang="pt-BR" sz="4400" b="1" spc="4" dirty="0">
                <a:solidFill>
                  <a:srgbClr val="188989"/>
                </a:solidFill>
                <a:latin typeface="Arial"/>
                <a:cs typeface="Arial"/>
              </a:rPr>
              <a:t>SCADA através do Python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591550" y="6890188"/>
            <a:ext cx="2425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3</a:t>
            </a:r>
            <a:r>
              <a:rPr lang="pt-BR" sz="1400" spc="0" dirty="0" smtClean="0">
                <a:latin typeface="Times New Roman"/>
                <a:cs typeface="Times New Roman"/>
              </a:rPr>
              <a:t>6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0" y="1934200"/>
            <a:ext cx="6917690" cy="451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</p:spTree>
    <p:extLst>
      <p:ext uri="{BB962C8B-B14F-4D97-AF65-F5344CB8AC3E}">
        <p14:creationId xmlns:p14="http://schemas.microsoft.com/office/powerpoint/2010/main" val="359361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62020" y="659716"/>
            <a:ext cx="2171124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A</a:t>
            </a:r>
            <a:r>
              <a:rPr sz="4400" b="1" spc="-9" dirty="0" smtClean="0">
                <a:solidFill>
                  <a:srgbClr val="188989"/>
                </a:solidFill>
                <a:latin typeface="Arial"/>
                <a:cs typeface="Arial"/>
              </a:rPr>
              <a:t>g</a:t>
            </a:r>
            <a:r>
              <a:rPr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e</a:t>
            </a: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nda</a:t>
            </a:r>
            <a:endParaRPr sz="4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47100" y="6890188"/>
            <a:ext cx="287020" cy="266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dirty="0" smtClean="0">
                <a:latin typeface="Times New Roman"/>
                <a:cs typeface="Times New Roman"/>
              </a:rPr>
              <a:t>37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8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  <p:sp>
        <p:nvSpPr>
          <p:cNvPr id="16" name="object 3"/>
          <p:cNvSpPr/>
          <p:nvPr/>
        </p:nvSpPr>
        <p:spPr>
          <a:xfrm>
            <a:off x="1460500" y="5073650"/>
            <a:ext cx="4172644" cy="687069"/>
          </a:xfrm>
          <a:custGeom>
            <a:avLst/>
            <a:gdLst/>
            <a:ahLst/>
            <a:cxnLst/>
            <a:rect l="l" t="t" r="r" b="b"/>
            <a:pathLst>
              <a:path w="8289290" h="687069">
                <a:moveTo>
                  <a:pt x="114299" y="0"/>
                </a:moveTo>
                <a:lnTo>
                  <a:pt x="74637" y="8776"/>
                </a:lnTo>
                <a:lnTo>
                  <a:pt x="39464" y="32113"/>
                </a:lnTo>
                <a:lnTo>
                  <a:pt x="13272" y="65519"/>
                </a:lnTo>
                <a:lnTo>
                  <a:pt x="550" y="104505"/>
                </a:lnTo>
                <a:lnTo>
                  <a:pt x="0" y="572769"/>
                </a:lnTo>
                <a:lnTo>
                  <a:pt x="1030" y="586212"/>
                </a:lnTo>
                <a:lnTo>
                  <a:pt x="15159" y="624877"/>
                </a:lnTo>
                <a:lnTo>
                  <a:pt x="42351" y="657555"/>
                </a:lnTo>
                <a:lnTo>
                  <a:pt x="78116" y="679757"/>
                </a:lnTo>
                <a:lnTo>
                  <a:pt x="8174990" y="687069"/>
                </a:lnTo>
                <a:lnTo>
                  <a:pt x="8188432" y="686039"/>
                </a:lnTo>
                <a:lnTo>
                  <a:pt x="8227097" y="671910"/>
                </a:lnTo>
                <a:lnTo>
                  <a:pt x="8259775" y="644718"/>
                </a:lnTo>
                <a:lnTo>
                  <a:pt x="8281977" y="608953"/>
                </a:lnTo>
                <a:lnTo>
                  <a:pt x="8289290" y="114300"/>
                </a:lnTo>
                <a:lnTo>
                  <a:pt x="8288259" y="100857"/>
                </a:lnTo>
                <a:lnTo>
                  <a:pt x="8274130" y="62192"/>
                </a:lnTo>
                <a:lnTo>
                  <a:pt x="8246938" y="29514"/>
                </a:lnTo>
                <a:lnTo>
                  <a:pt x="8211173" y="7312"/>
                </a:lnTo>
                <a:lnTo>
                  <a:pt x="114299" y="0"/>
                </a:lnTo>
              </a:path>
            </a:pathLst>
          </a:custGeom>
          <a:solidFill>
            <a:srgbClr val="E5E5E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23289" y="1726615"/>
            <a:ext cx="5198164" cy="458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latin typeface="Arial"/>
                <a:cs typeface="Arial"/>
              </a:rPr>
              <a:t>Pr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9" dirty="0" smtClean="0">
                <a:latin typeface="Arial"/>
                <a:cs typeface="Arial"/>
              </a:rPr>
              <a:t>g</a:t>
            </a:r>
            <a:r>
              <a:rPr sz="3200" spc="4" dirty="0" smtClean="0">
                <a:latin typeface="Arial"/>
                <a:cs typeface="Arial"/>
              </a:rPr>
              <a:t>r</a:t>
            </a:r>
            <a:r>
              <a:rPr sz="3200" spc="9" dirty="0" smtClean="0">
                <a:latin typeface="Arial"/>
                <a:cs typeface="Arial"/>
              </a:rPr>
              <a:t>a</a:t>
            </a:r>
            <a:r>
              <a:rPr sz="3200" spc="2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1" dirty="0" smtClean="0">
                <a:latin typeface="Arial"/>
                <a:cs typeface="Arial"/>
              </a:rPr>
              <a:t> </a:t>
            </a:r>
            <a:r>
              <a:rPr sz="3200" spc="9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9" dirty="0" smtClean="0">
                <a:latin typeface="Arial"/>
                <a:cs typeface="Arial"/>
              </a:rPr>
              <a:t> </a:t>
            </a:r>
            <a:r>
              <a:rPr lang="pt-BR" sz="3200" spc="0" dirty="0" smtClean="0">
                <a:latin typeface="Arial"/>
                <a:cs typeface="Arial"/>
              </a:rPr>
              <a:t>A</a:t>
            </a:r>
            <a:r>
              <a:rPr lang="pt-BR" sz="3200" spc="4" dirty="0" smtClean="0">
                <a:latin typeface="Arial"/>
                <a:cs typeface="Arial"/>
              </a:rPr>
              <a:t>pr</a:t>
            </a:r>
            <a:r>
              <a:rPr lang="pt-BR" sz="3200" spc="9" dirty="0" smtClean="0">
                <a:latin typeface="Arial"/>
                <a:cs typeface="Arial"/>
              </a:rPr>
              <a:t>e</a:t>
            </a:r>
            <a:r>
              <a:rPr lang="pt-BR" sz="3200" spc="0" dirty="0" smtClean="0">
                <a:latin typeface="Arial"/>
                <a:cs typeface="Arial"/>
              </a:rPr>
              <a:t>n</a:t>
            </a:r>
            <a:r>
              <a:rPr lang="pt-BR" sz="3200" spc="9" dirty="0" smtClean="0">
                <a:latin typeface="Arial"/>
                <a:cs typeface="Arial"/>
              </a:rPr>
              <a:t>d</a:t>
            </a:r>
            <a:r>
              <a:rPr lang="pt-BR" sz="3200" spc="0" dirty="0" smtClean="0">
                <a:latin typeface="Arial"/>
                <a:cs typeface="Arial"/>
              </a:rPr>
              <a:t>i</a:t>
            </a:r>
            <a:r>
              <a:rPr lang="pt-BR" sz="3200" spc="9" dirty="0" smtClean="0">
                <a:latin typeface="Arial"/>
                <a:cs typeface="Arial"/>
              </a:rPr>
              <a:t>za</a:t>
            </a:r>
            <a:r>
              <a:rPr lang="pt-BR" sz="3200" spc="0" dirty="0" smtClean="0">
                <a:latin typeface="Arial"/>
                <a:cs typeface="Arial"/>
              </a:rPr>
              <a:t>g</a:t>
            </a:r>
            <a:r>
              <a:rPr lang="pt-BR" sz="3200" spc="9" dirty="0" smtClean="0">
                <a:latin typeface="Arial"/>
                <a:cs typeface="Arial"/>
              </a:rPr>
              <a:t>e</a:t>
            </a:r>
            <a:r>
              <a:rPr lang="pt-BR" sz="3200" spc="0" dirty="0" smtClean="0">
                <a:latin typeface="Arial"/>
                <a:cs typeface="Arial"/>
              </a:rPr>
              <a:t>m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39" y="1823136"/>
            <a:ext cx="210907" cy="208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27" dirty="0" smtClean="0">
                <a:solidFill>
                  <a:srgbClr val="7F0000"/>
                </a:solidFill>
                <a:latin typeface="Symbol"/>
                <a:cs typeface="Symbol"/>
              </a:rPr>
              <a:t>●</a:t>
            </a:r>
            <a:endParaRPr sz="1400" dirty="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31669" y="2559050"/>
            <a:ext cx="6329987" cy="14617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335">
              <a:lnSpc>
                <a:spcPts val="2960"/>
              </a:lnSpc>
              <a:spcBef>
                <a:spcPts val="148"/>
              </a:spcBef>
            </a:pPr>
            <a:r>
              <a:rPr lang="pt-BR" sz="2800" spc="-9" dirty="0" smtClean="0">
                <a:latin typeface="Arial"/>
                <a:cs typeface="Arial"/>
              </a:rPr>
              <a:t>Redes Neurais Profundas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82"/>
              </a:spcBef>
            </a:pPr>
            <a:r>
              <a:rPr lang="pt-BR" sz="2800" spc="-4" dirty="0" smtClean="0">
                <a:latin typeface="Arial"/>
                <a:cs typeface="Arial"/>
              </a:rPr>
              <a:t>Detecção versus Reconhecimento </a:t>
            </a:r>
            <a:endParaRPr sz="2800" dirty="0">
              <a:latin typeface="Arial"/>
              <a:cs typeface="Arial"/>
            </a:endParaRPr>
          </a:p>
          <a:p>
            <a:pPr marL="12700" marR="61335">
              <a:lnSpc>
                <a:spcPct val="95825"/>
              </a:lnSpc>
              <a:spcBef>
                <a:spcPts val="1040"/>
              </a:spcBef>
            </a:pPr>
            <a:r>
              <a:rPr lang="pt-BR" sz="2800" spc="-9" dirty="0" smtClean="0">
                <a:latin typeface="Arial"/>
                <a:cs typeface="Arial"/>
              </a:rPr>
              <a:t>Biblioteca </a:t>
            </a:r>
            <a:r>
              <a:rPr lang="pt-BR" sz="2800" spc="-9" dirty="0" err="1" smtClean="0">
                <a:latin typeface="Arial"/>
                <a:cs typeface="Arial"/>
              </a:rPr>
              <a:t>Pybrain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3379" y="2605184"/>
            <a:ext cx="226300" cy="831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3150" baseline="1295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 dirty="0">
              <a:latin typeface="Symbol"/>
              <a:cs typeface="Symbol"/>
            </a:endParaRPr>
          </a:p>
          <a:p>
            <a:pPr marL="12700">
              <a:lnSpc>
                <a:spcPct val="102091"/>
              </a:lnSpc>
              <a:spcBef>
                <a:spcPts val="1571"/>
              </a:spcBef>
            </a:pPr>
            <a:r>
              <a:rPr sz="2100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 dirty="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43379" y="3684684"/>
            <a:ext cx="226300" cy="833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3150" baseline="1295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 dirty="0">
              <a:latin typeface="Symbol"/>
              <a:cs typeface="Symbol"/>
            </a:endParaRPr>
          </a:p>
          <a:p>
            <a:pPr marL="12700">
              <a:lnSpc>
                <a:spcPct val="102091"/>
              </a:lnSpc>
              <a:spcBef>
                <a:spcPts val="1581"/>
              </a:spcBef>
            </a:pPr>
            <a:r>
              <a:rPr sz="2100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 dirty="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31670" y="4179571"/>
            <a:ext cx="6329987" cy="14617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pt-BR" sz="2800" spc="-9" dirty="0" smtClean="0">
                <a:latin typeface="Arial"/>
                <a:cs typeface="Arial"/>
              </a:rPr>
              <a:t>Interface IHM e SCADA</a:t>
            </a:r>
            <a:endParaRPr sz="2800" dirty="0">
              <a:latin typeface="Arial"/>
              <a:cs typeface="Arial"/>
            </a:endParaRPr>
          </a:p>
          <a:p>
            <a:pPr marL="12700" marR="53340">
              <a:lnSpc>
                <a:spcPct val="95825"/>
              </a:lnSpc>
              <a:spcBef>
                <a:spcPts val="892"/>
              </a:spcBef>
            </a:pPr>
            <a:r>
              <a:rPr lang="pt-BR" sz="2800" spc="-9" dirty="0" smtClean="0">
                <a:latin typeface="Arial"/>
                <a:cs typeface="Arial"/>
              </a:rPr>
              <a:t>Acesso a </a:t>
            </a:r>
            <a:r>
              <a:rPr lang="pt-BR" sz="2800" spc="-9" dirty="0" err="1" smtClean="0">
                <a:latin typeface="Arial"/>
                <a:cs typeface="Arial"/>
              </a:rPr>
              <a:t>ScadaBR</a:t>
            </a:r>
            <a:r>
              <a:rPr lang="pt-BR" sz="2800" spc="-9" dirty="0" smtClean="0">
                <a:latin typeface="Arial"/>
                <a:cs typeface="Arial"/>
              </a:rPr>
              <a:t> através do Python</a:t>
            </a:r>
            <a:endParaRPr sz="2800" dirty="0">
              <a:latin typeface="Arial"/>
              <a:cs typeface="Arial"/>
            </a:endParaRPr>
          </a:p>
          <a:p>
            <a:pPr marL="12700" marR="53340">
              <a:lnSpc>
                <a:spcPct val="95825"/>
              </a:lnSpc>
              <a:spcBef>
                <a:spcPts val="1030"/>
              </a:spcBef>
            </a:pPr>
            <a:r>
              <a:rPr lang="pt-BR" sz="2800" spc="-9" dirty="0" smtClean="0">
                <a:latin typeface="Arial"/>
                <a:cs typeface="Arial"/>
              </a:rPr>
              <a:t>Resultados Esperados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43379" y="4765455"/>
            <a:ext cx="226300" cy="833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3150" baseline="1295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 dirty="0">
              <a:latin typeface="Symbol"/>
              <a:cs typeface="Symbol"/>
            </a:endParaRPr>
          </a:p>
          <a:p>
            <a:pPr marL="12700">
              <a:lnSpc>
                <a:spcPct val="102091"/>
              </a:lnSpc>
              <a:spcBef>
                <a:spcPts val="1581"/>
              </a:spcBef>
            </a:pPr>
            <a:r>
              <a:rPr sz="2100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 dirty="0">
              <a:latin typeface="Symbol"/>
              <a:cs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6012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67410" y="659716"/>
            <a:ext cx="767700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600"/>
              </a:lnSpc>
              <a:spcBef>
                <a:spcPts val="230"/>
              </a:spcBef>
            </a:pPr>
            <a:r>
              <a:rPr lang="pt-BR" sz="4400" b="1" spc="4" dirty="0">
                <a:solidFill>
                  <a:srgbClr val="188989"/>
                </a:solidFill>
                <a:latin typeface="Arial"/>
                <a:cs typeface="Arial"/>
              </a:rPr>
              <a:t>Resultados Esperados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591550" y="6890188"/>
            <a:ext cx="2425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3</a:t>
            </a:r>
            <a:r>
              <a:rPr lang="pt-BR" sz="1400" spc="0" dirty="0" smtClean="0">
                <a:latin typeface="Times New Roman"/>
                <a:cs typeface="Times New Roman"/>
              </a:rPr>
              <a:t>8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15366" name="Picture 6" descr="Resultado de imagem para onibus tom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610" y="1339850"/>
            <a:ext cx="59055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  <p:pic>
        <p:nvPicPr>
          <p:cNvPr id="15362" name="Picture 2" descr="Resultado de imagem para carreta tomb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554413"/>
            <a:ext cx="4405366" cy="33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5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4508" y="659716"/>
            <a:ext cx="7870191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600"/>
              </a:lnSpc>
              <a:spcBef>
                <a:spcPts val="230"/>
              </a:spcBef>
            </a:pPr>
            <a:r>
              <a:rPr lang="pt-BR"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Contatos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7501" y="1416050"/>
            <a:ext cx="8252798" cy="56773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just">
              <a:defRPr/>
            </a:pPr>
            <a:r>
              <a:rPr lang="pt-BR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Prof. Fabiano </a:t>
            </a:r>
            <a:r>
              <a:rPr lang="pt-BR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Stingelin</a:t>
            </a:r>
            <a:r>
              <a:rPr lang="pt-BR" sz="2800" dirty="0">
                <a:solidFill>
                  <a:prstClr val="black"/>
                </a:solidFill>
                <a:latin typeface="Arial" charset="0"/>
                <a:cs typeface="Arial" charset="0"/>
              </a:rPr>
              <a:t> Cardoso</a:t>
            </a:r>
          </a:p>
          <a:p>
            <a:pPr algn="just">
              <a:defRPr/>
            </a:pPr>
            <a:endParaRPr lang="pt-BR" sz="2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BR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Emails</a:t>
            </a:r>
            <a:r>
              <a:rPr lang="pt-BR" sz="2800" dirty="0">
                <a:solidFill>
                  <a:prstClr val="black"/>
                </a:solidFill>
                <a:latin typeface="Arial" charset="0"/>
                <a:cs typeface="Arial" charset="0"/>
              </a:rPr>
              <a:t>:</a:t>
            </a:r>
          </a:p>
          <a:p>
            <a:pPr algn="just">
              <a:defRPr/>
            </a:pPr>
            <a:r>
              <a:rPr lang="pt-BR" sz="2800" dirty="0">
                <a:solidFill>
                  <a:prstClr val="black"/>
                </a:solidFill>
                <a:latin typeface="Arial" charset="0"/>
                <a:cs typeface="Arial" charset="0"/>
              </a:rPr>
              <a:t>	fabiano.stingelins@gmail.com</a:t>
            </a:r>
          </a:p>
          <a:p>
            <a:pPr algn="just">
              <a:defRPr/>
            </a:pPr>
            <a:r>
              <a:rPr lang="pt-BR" sz="2800" dirty="0">
                <a:solidFill>
                  <a:prstClr val="black"/>
                </a:solidFill>
                <a:latin typeface="Arial" charset="0"/>
                <a:cs typeface="Arial" charset="0"/>
              </a:rPr>
              <a:t>	fabiano.cardoso@ifam.edu.br</a:t>
            </a:r>
          </a:p>
          <a:p>
            <a:pPr algn="just">
              <a:defRPr/>
            </a:pPr>
            <a:endParaRPr lang="pt-BR" sz="2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prstClr val="black"/>
                </a:solidFill>
                <a:latin typeface="Arial" charset="0"/>
                <a:cs typeface="Arial" charset="0"/>
              </a:rPr>
              <a:t>Endereço Profissional:</a:t>
            </a:r>
          </a:p>
          <a:p>
            <a:pPr algn="just">
              <a:defRPr/>
            </a:pPr>
            <a:endParaRPr lang="pt-BR" sz="2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pt-BR" sz="2800" dirty="0">
                <a:solidFill>
                  <a:prstClr val="black"/>
                </a:solidFill>
                <a:latin typeface="Arial" charset="0"/>
                <a:cs typeface="Arial" charset="0"/>
              </a:rPr>
              <a:t>	Instituto Federal do Amazonas - IFAM - Unidade </a:t>
            </a:r>
            <a:r>
              <a:rPr lang="pt-BR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Centro</a:t>
            </a:r>
          </a:p>
          <a:p>
            <a:pPr algn="just">
              <a:defRPr/>
            </a:pPr>
            <a:endParaRPr lang="pt-BR" sz="2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91550" y="6890188"/>
            <a:ext cx="2425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dirty="0" smtClean="0">
                <a:latin typeface="Times New Roman"/>
                <a:cs typeface="Times New Roman"/>
              </a:rPr>
              <a:t>39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18919" y="659716"/>
            <a:ext cx="3292077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Re</a:t>
            </a:r>
            <a:r>
              <a:rPr sz="4400" b="1" spc="-4" dirty="0" smtClean="0">
                <a:solidFill>
                  <a:srgbClr val="188989"/>
                </a:solidFill>
                <a:latin typeface="Arial"/>
                <a:cs typeface="Arial"/>
              </a:rPr>
              <a:t>f</a:t>
            </a:r>
            <a:r>
              <a:rPr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e</a:t>
            </a: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r</a:t>
            </a:r>
            <a:r>
              <a:rPr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ê</a:t>
            </a: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n</a:t>
            </a:r>
            <a:r>
              <a:rPr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c</a:t>
            </a: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ias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44338" y="659716"/>
            <a:ext cx="2732718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Ut</a:t>
            </a: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ili</a:t>
            </a:r>
            <a:r>
              <a:rPr sz="4400" b="1" spc="9" dirty="0" smtClean="0">
                <a:solidFill>
                  <a:srgbClr val="188989"/>
                </a:solidFill>
                <a:latin typeface="Arial"/>
                <a:cs typeface="Arial"/>
              </a:rPr>
              <a:t>z</a:t>
            </a:r>
            <a:r>
              <a:rPr sz="4400" b="1" spc="-4" dirty="0" smtClean="0">
                <a:solidFill>
                  <a:srgbClr val="188989"/>
                </a:solidFill>
                <a:latin typeface="Arial"/>
                <a:cs typeface="Arial"/>
              </a:rPr>
              <a:t>a</a:t>
            </a: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d</a:t>
            </a:r>
            <a:r>
              <a:rPr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a</a:t>
            </a: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s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1489" y="1789572"/>
            <a:ext cx="7961831" cy="1836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335">
              <a:lnSpc>
                <a:spcPts val="2960"/>
              </a:lnSpc>
              <a:spcBef>
                <a:spcPts val="148"/>
              </a:spcBef>
            </a:pPr>
            <a:r>
              <a:rPr sz="2800" b="1" spc="-9" dirty="0" smtClean="0">
                <a:latin typeface="Arial"/>
                <a:cs typeface="Arial"/>
              </a:rPr>
              <a:t>L</a:t>
            </a:r>
            <a:r>
              <a:rPr sz="2800" b="1" spc="4" dirty="0" smtClean="0">
                <a:latin typeface="Arial"/>
                <a:cs typeface="Arial"/>
              </a:rPr>
              <a:t>i</a:t>
            </a:r>
            <a:r>
              <a:rPr sz="2800" b="1" spc="14" dirty="0" smtClean="0">
                <a:latin typeface="Arial"/>
                <a:cs typeface="Arial"/>
              </a:rPr>
              <a:t>v</a:t>
            </a:r>
            <a:r>
              <a:rPr sz="2800" b="1" spc="0" dirty="0" smtClean="0">
                <a:latin typeface="Arial"/>
                <a:cs typeface="Arial"/>
              </a:rPr>
              <a:t>r</a:t>
            </a:r>
            <a:r>
              <a:rPr sz="2800" b="1" spc="-9" dirty="0" smtClean="0">
                <a:latin typeface="Arial"/>
                <a:cs typeface="Arial"/>
              </a:rPr>
              <a:t>o</a:t>
            </a:r>
            <a:r>
              <a:rPr sz="2800" b="1" spc="0" dirty="0" smtClean="0"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  <a:p>
            <a:pPr marL="589279">
              <a:lnSpc>
                <a:spcPct val="95825"/>
              </a:lnSpc>
              <a:spcBef>
                <a:spcPts val="1172"/>
              </a:spcBef>
            </a:pPr>
            <a:r>
              <a:rPr sz="2800" spc="0" dirty="0" smtClean="0">
                <a:latin typeface="Arial"/>
                <a:cs typeface="Arial"/>
              </a:rPr>
              <a:t>1.</a:t>
            </a:r>
            <a:r>
              <a:rPr sz="2800" spc="-7" dirty="0" smtClean="0">
                <a:latin typeface="Arial"/>
                <a:cs typeface="Arial"/>
              </a:rPr>
              <a:t> </a:t>
            </a:r>
            <a:r>
              <a:rPr lang="en-US" sz="2800" spc="-9" dirty="0" err="1" smtClean="0">
                <a:latin typeface="Arial"/>
                <a:cs typeface="Arial"/>
              </a:rPr>
              <a:t>Nunes</a:t>
            </a:r>
            <a:r>
              <a:rPr lang="en-US" sz="2800" spc="-9" dirty="0" smtClean="0">
                <a:latin typeface="Arial"/>
                <a:cs typeface="Arial"/>
              </a:rPr>
              <a:t>, I., </a:t>
            </a:r>
            <a:r>
              <a:rPr lang="en-US" sz="2800" spc="-9" dirty="0" err="1" smtClean="0">
                <a:latin typeface="Arial"/>
                <a:cs typeface="Arial"/>
              </a:rPr>
              <a:t>Spatti</a:t>
            </a:r>
            <a:r>
              <a:rPr lang="en-US" sz="2800" spc="-9" dirty="0" smtClean="0">
                <a:latin typeface="Arial"/>
                <a:cs typeface="Arial"/>
              </a:rPr>
              <a:t>, D., </a:t>
            </a:r>
            <a:r>
              <a:rPr lang="en-US" sz="2800" spc="-9" dirty="0" err="1" smtClean="0">
                <a:latin typeface="Arial"/>
                <a:cs typeface="Arial"/>
              </a:rPr>
              <a:t>Flauzino</a:t>
            </a:r>
            <a:r>
              <a:rPr lang="en-US" sz="2800" spc="-9" dirty="0" smtClean="0">
                <a:latin typeface="Arial"/>
                <a:cs typeface="Arial"/>
              </a:rPr>
              <a:t>, R. </a:t>
            </a:r>
            <a:r>
              <a:rPr lang="pt-BR" sz="2800" spc="-9" dirty="0">
                <a:latin typeface="Arial"/>
                <a:cs typeface="Arial"/>
              </a:rPr>
              <a:t>Redes Neurais Artificiais Para Engenharia e Ciências Aplicadas – Curso </a:t>
            </a:r>
            <a:r>
              <a:rPr lang="pt-BR" sz="2800" spc="-9" dirty="0" smtClean="0">
                <a:latin typeface="Arial"/>
                <a:cs typeface="Arial"/>
              </a:rPr>
              <a:t>Prático, </a:t>
            </a:r>
            <a:r>
              <a:rPr lang="pt-BR" sz="2800" spc="-9" dirty="0" err="1" smtClean="0">
                <a:latin typeface="Arial"/>
                <a:cs typeface="Arial"/>
              </a:rPr>
              <a:t>Artliber</a:t>
            </a:r>
            <a:r>
              <a:rPr lang="pt-BR" sz="2800" spc="-9" dirty="0" smtClean="0">
                <a:latin typeface="Arial"/>
                <a:cs typeface="Arial"/>
              </a:rPr>
              <a:t>, 2012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8069" y="3770630"/>
            <a:ext cx="388306" cy="9220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2.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92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64562" y="3770630"/>
            <a:ext cx="7369558" cy="9220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en-US" sz="2800" dirty="0" err="1" smtClean="0">
                <a:latin typeface="Arial"/>
                <a:cs typeface="Arial"/>
              </a:rPr>
              <a:t>Duda</a:t>
            </a:r>
            <a:r>
              <a:rPr lang="en-US" sz="2800" dirty="0">
                <a:latin typeface="Arial"/>
                <a:cs typeface="Arial"/>
              </a:rPr>
              <a:t>, R., Hart, P., Stork, D., Pattern Classification</a:t>
            </a:r>
            <a:r>
              <a:rPr lang="en-US" sz="2800" dirty="0" smtClean="0">
                <a:latin typeface="Arial"/>
                <a:cs typeface="Arial"/>
              </a:rPr>
              <a:t>, </a:t>
            </a:r>
            <a:r>
              <a:rPr lang="en-US" sz="2800" dirty="0">
                <a:latin typeface="Arial"/>
                <a:cs typeface="Arial"/>
              </a:rPr>
              <a:t>John Wiley &amp; Sons, 2000</a:t>
            </a:r>
          </a:p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1490" y="4959492"/>
            <a:ext cx="964886" cy="9575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796">
              <a:lnSpc>
                <a:spcPts val="2960"/>
              </a:lnSpc>
              <a:spcBef>
                <a:spcPts val="148"/>
              </a:spcBef>
            </a:pPr>
            <a:r>
              <a:rPr sz="2800" b="1" spc="-9" dirty="0" smtClean="0">
                <a:latin typeface="Arial"/>
                <a:cs typeface="Arial"/>
              </a:rPr>
              <a:t>S</a:t>
            </a:r>
            <a:r>
              <a:rPr sz="2800" b="1" spc="4" dirty="0" smtClean="0">
                <a:latin typeface="Arial"/>
                <a:cs typeface="Arial"/>
              </a:rPr>
              <a:t>i</a:t>
            </a:r>
            <a:r>
              <a:rPr sz="2800" b="1" spc="9" dirty="0" smtClean="0">
                <a:latin typeface="Arial"/>
                <a:cs typeface="Arial"/>
              </a:rPr>
              <a:t>t</a:t>
            </a:r>
            <a:r>
              <a:rPr sz="2800" b="1" spc="0" dirty="0" smtClean="0">
                <a:latin typeface="Arial"/>
                <a:cs typeface="Arial"/>
              </a:rPr>
              <a:t>es</a:t>
            </a:r>
            <a:endParaRPr sz="2800" dirty="0">
              <a:latin typeface="Arial"/>
              <a:cs typeface="Arial"/>
            </a:endParaRPr>
          </a:p>
          <a:p>
            <a:pPr marL="589279">
              <a:lnSpc>
                <a:spcPct val="95825"/>
              </a:lnSpc>
              <a:spcBef>
                <a:spcPts val="1172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84300" y="4959492"/>
            <a:ext cx="7177281" cy="149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39">
              <a:lnSpc>
                <a:spcPts val="2960"/>
              </a:lnSpc>
              <a:spcBef>
                <a:spcPts val="148"/>
              </a:spcBef>
            </a:pPr>
            <a:r>
              <a:rPr sz="2800" b="1" spc="-9" dirty="0" smtClean="0">
                <a:latin typeface="Arial"/>
                <a:cs typeface="Arial"/>
              </a:rPr>
              <a:t>d</a:t>
            </a:r>
            <a:r>
              <a:rPr sz="2800" b="1" spc="0" dirty="0" smtClean="0">
                <a:latin typeface="Arial"/>
                <a:cs typeface="Arial"/>
              </a:rPr>
              <a:t>a</a:t>
            </a:r>
            <a:r>
              <a:rPr sz="2800" b="1" spc="-17" dirty="0" smtClean="0">
                <a:latin typeface="Arial"/>
                <a:cs typeface="Arial"/>
              </a:rPr>
              <a:t> </a:t>
            </a:r>
            <a:r>
              <a:rPr sz="2800" b="1" spc="4" dirty="0" smtClean="0">
                <a:latin typeface="Arial"/>
                <a:cs typeface="Arial"/>
              </a:rPr>
              <a:t>I</a:t>
            </a:r>
            <a:r>
              <a:rPr sz="2800" b="1" spc="-9" dirty="0" smtClean="0">
                <a:latin typeface="Arial"/>
                <a:cs typeface="Arial"/>
              </a:rPr>
              <a:t>n</a:t>
            </a:r>
            <a:r>
              <a:rPr sz="2800" b="1" spc="9" dirty="0" smtClean="0">
                <a:latin typeface="Arial"/>
                <a:cs typeface="Arial"/>
              </a:rPr>
              <a:t>t</a:t>
            </a:r>
            <a:r>
              <a:rPr sz="2800" b="1" spc="0" dirty="0" smtClean="0">
                <a:latin typeface="Arial"/>
                <a:cs typeface="Arial"/>
              </a:rPr>
              <a:t>ernet</a:t>
            </a:r>
            <a:endParaRPr sz="2800" dirty="0">
              <a:latin typeface="Arial"/>
              <a:cs typeface="Arial"/>
            </a:endParaRPr>
          </a:p>
          <a:p>
            <a:pPr marL="35610" marR="53339">
              <a:lnSpc>
                <a:spcPct val="95825"/>
              </a:lnSpc>
              <a:spcBef>
                <a:spcPts val="1172"/>
              </a:spcBef>
            </a:pPr>
            <a:r>
              <a:rPr lang="pt-BR" sz="2800" dirty="0" smtClean="0">
                <a:latin typeface="Arial"/>
                <a:cs typeface="Arial"/>
              </a:rPr>
              <a:t>https://github.com</a:t>
            </a:r>
            <a:endParaRPr sz="2800" dirty="0" smtClean="0">
              <a:latin typeface="Arial"/>
              <a:cs typeface="Arial"/>
            </a:endParaRPr>
          </a:p>
          <a:p>
            <a:pPr marL="143306">
              <a:lnSpc>
                <a:spcPct val="95825"/>
              </a:lnSpc>
              <a:spcBef>
                <a:spcPts val="1040"/>
              </a:spcBef>
            </a:pPr>
            <a:r>
              <a:rPr sz="2800" spc="0" dirty="0" smtClean="0">
                <a:latin typeface="Arial"/>
                <a:cs typeface="Arial"/>
              </a:rPr>
              <a:t>- </a:t>
            </a:r>
            <a:r>
              <a:rPr lang="pt-BR" sz="2800" dirty="0" err="1" smtClean="0">
                <a:latin typeface="Arial"/>
                <a:cs typeface="Arial"/>
              </a:rPr>
              <a:t>opencv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lang="pt-BR" sz="2800" spc="-29" dirty="0">
                <a:latin typeface="Arial"/>
                <a:cs typeface="Arial"/>
              </a:rPr>
              <a:t> </a:t>
            </a:r>
            <a:r>
              <a:rPr lang="pt-BR" sz="2800" spc="-29" dirty="0" err="1" smtClean="0">
                <a:latin typeface="Arial"/>
                <a:cs typeface="Arial"/>
              </a:rPr>
              <a:t>openface</a:t>
            </a:r>
            <a:r>
              <a:rPr lang="pt-BR" sz="2800" dirty="0" smtClean="0">
                <a:latin typeface="Arial"/>
                <a:cs typeface="Arial"/>
              </a:rPr>
              <a:t>...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80450" y="6890188"/>
            <a:ext cx="1536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4508" y="659716"/>
            <a:ext cx="7870191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600"/>
              </a:lnSpc>
              <a:spcBef>
                <a:spcPts val="230"/>
              </a:spcBef>
            </a:pPr>
            <a:r>
              <a:rPr lang="pt-BR"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Perguntas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91550" y="6890188"/>
            <a:ext cx="2425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dirty="0" smtClean="0">
                <a:latin typeface="Times New Roman"/>
                <a:cs typeface="Times New Roman"/>
              </a:rPr>
              <a:t>40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7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2276475"/>
            <a:ext cx="2435225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</p:spTree>
    <p:extLst>
      <p:ext uri="{BB962C8B-B14F-4D97-AF65-F5344CB8AC3E}">
        <p14:creationId xmlns:p14="http://schemas.microsoft.com/office/powerpoint/2010/main" val="311312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9489" y="1465580"/>
            <a:ext cx="1718310" cy="537210"/>
          </a:xfrm>
          <a:custGeom>
            <a:avLst/>
            <a:gdLst/>
            <a:ahLst/>
            <a:cxnLst/>
            <a:rect l="l" t="t" r="r" b="b"/>
            <a:pathLst>
              <a:path w="1718310" h="537210">
                <a:moveTo>
                  <a:pt x="0" y="0"/>
                </a:moveTo>
                <a:lnTo>
                  <a:pt x="1718310" y="0"/>
                </a:lnTo>
                <a:lnTo>
                  <a:pt x="1718310" y="537210"/>
                </a:lnTo>
                <a:lnTo>
                  <a:pt x="0" y="537210"/>
                </a:lnTo>
                <a:lnTo>
                  <a:pt x="0" y="0"/>
                </a:lnTo>
              </a:path>
            </a:pathLst>
          </a:custGeom>
          <a:solidFill>
            <a:srgbClr val="00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17800" y="1465580"/>
            <a:ext cx="5683250" cy="537210"/>
          </a:xfrm>
          <a:custGeom>
            <a:avLst/>
            <a:gdLst/>
            <a:ahLst/>
            <a:cxnLst/>
            <a:rect l="l" t="t" r="r" b="b"/>
            <a:pathLst>
              <a:path w="5683250" h="537210">
                <a:moveTo>
                  <a:pt x="0" y="0"/>
                </a:moveTo>
                <a:lnTo>
                  <a:pt x="5683250" y="0"/>
                </a:lnTo>
                <a:lnTo>
                  <a:pt x="5683250" y="537210"/>
                </a:lnTo>
                <a:lnTo>
                  <a:pt x="0" y="537210"/>
                </a:lnTo>
                <a:lnTo>
                  <a:pt x="0" y="0"/>
                </a:lnTo>
              </a:path>
            </a:pathLst>
          </a:custGeom>
          <a:solidFill>
            <a:srgbClr val="00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9489" y="2002789"/>
            <a:ext cx="1718310" cy="538480"/>
          </a:xfrm>
          <a:custGeom>
            <a:avLst/>
            <a:gdLst/>
            <a:ahLst/>
            <a:cxnLst/>
            <a:rect l="l" t="t" r="r" b="b"/>
            <a:pathLst>
              <a:path w="1718310" h="538480">
                <a:moveTo>
                  <a:pt x="0" y="0"/>
                </a:moveTo>
                <a:lnTo>
                  <a:pt x="1718310" y="0"/>
                </a:lnTo>
                <a:lnTo>
                  <a:pt x="1718310" y="538480"/>
                </a:lnTo>
                <a:lnTo>
                  <a:pt x="0" y="538480"/>
                </a:lnTo>
                <a:lnTo>
                  <a:pt x="0" y="0"/>
                </a:lnTo>
              </a:path>
            </a:pathLst>
          </a:custGeom>
          <a:solidFill>
            <a:srgbClr val="009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17800" y="2002789"/>
            <a:ext cx="5683250" cy="538480"/>
          </a:xfrm>
          <a:custGeom>
            <a:avLst/>
            <a:gdLst/>
            <a:ahLst/>
            <a:cxnLst/>
            <a:rect l="l" t="t" r="r" b="b"/>
            <a:pathLst>
              <a:path w="5683250" h="538480">
                <a:moveTo>
                  <a:pt x="0" y="0"/>
                </a:moveTo>
                <a:lnTo>
                  <a:pt x="5683250" y="0"/>
                </a:lnTo>
                <a:lnTo>
                  <a:pt x="5683250" y="538480"/>
                </a:lnTo>
                <a:lnTo>
                  <a:pt x="0" y="538480"/>
                </a:lnTo>
                <a:lnTo>
                  <a:pt x="0" y="0"/>
                </a:lnTo>
              </a:path>
            </a:pathLst>
          </a:custGeom>
          <a:solidFill>
            <a:srgbClr val="009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9489" y="2541270"/>
            <a:ext cx="1718310" cy="537209"/>
          </a:xfrm>
          <a:custGeom>
            <a:avLst/>
            <a:gdLst/>
            <a:ahLst/>
            <a:cxnLst/>
            <a:rect l="l" t="t" r="r" b="b"/>
            <a:pathLst>
              <a:path w="1718310" h="537209">
                <a:moveTo>
                  <a:pt x="0" y="0"/>
                </a:moveTo>
                <a:lnTo>
                  <a:pt x="1718310" y="0"/>
                </a:lnTo>
                <a:lnTo>
                  <a:pt x="1718310" y="537209"/>
                </a:lnTo>
                <a:lnTo>
                  <a:pt x="0" y="537209"/>
                </a:lnTo>
                <a:lnTo>
                  <a:pt x="0" y="0"/>
                </a:lnTo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17800" y="2541270"/>
            <a:ext cx="5683250" cy="537209"/>
          </a:xfrm>
          <a:custGeom>
            <a:avLst/>
            <a:gdLst/>
            <a:ahLst/>
            <a:cxnLst/>
            <a:rect l="l" t="t" r="r" b="b"/>
            <a:pathLst>
              <a:path w="5683250" h="537209">
                <a:moveTo>
                  <a:pt x="0" y="0"/>
                </a:moveTo>
                <a:lnTo>
                  <a:pt x="5683250" y="0"/>
                </a:lnTo>
                <a:lnTo>
                  <a:pt x="5683250" y="537209"/>
                </a:lnTo>
                <a:lnTo>
                  <a:pt x="0" y="537209"/>
                </a:lnTo>
                <a:lnTo>
                  <a:pt x="0" y="0"/>
                </a:lnTo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9489" y="3078479"/>
            <a:ext cx="1718310" cy="537210"/>
          </a:xfrm>
          <a:custGeom>
            <a:avLst/>
            <a:gdLst/>
            <a:ahLst/>
            <a:cxnLst/>
            <a:rect l="l" t="t" r="r" b="b"/>
            <a:pathLst>
              <a:path w="1718310" h="537210">
                <a:moveTo>
                  <a:pt x="0" y="0"/>
                </a:moveTo>
                <a:lnTo>
                  <a:pt x="1718310" y="0"/>
                </a:lnTo>
                <a:lnTo>
                  <a:pt x="1718310" y="537210"/>
                </a:lnTo>
                <a:lnTo>
                  <a:pt x="0" y="537210"/>
                </a:lnTo>
                <a:lnTo>
                  <a:pt x="0" y="0"/>
                </a:lnTo>
              </a:path>
            </a:pathLst>
          </a:custGeom>
          <a:solidFill>
            <a:srgbClr val="009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17800" y="3078479"/>
            <a:ext cx="5683250" cy="537210"/>
          </a:xfrm>
          <a:custGeom>
            <a:avLst/>
            <a:gdLst/>
            <a:ahLst/>
            <a:cxnLst/>
            <a:rect l="l" t="t" r="r" b="b"/>
            <a:pathLst>
              <a:path w="5683250" h="537210">
                <a:moveTo>
                  <a:pt x="0" y="0"/>
                </a:moveTo>
                <a:lnTo>
                  <a:pt x="5683250" y="0"/>
                </a:lnTo>
                <a:lnTo>
                  <a:pt x="5683250" y="537210"/>
                </a:lnTo>
                <a:lnTo>
                  <a:pt x="0" y="537210"/>
                </a:lnTo>
                <a:lnTo>
                  <a:pt x="0" y="0"/>
                </a:lnTo>
              </a:path>
            </a:pathLst>
          </a:custGeom>
          <a:solidFill>
            <a:srgbClr val="009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9489" y="3615690"/>
            <a:ext cx="1718310" cy="538480"/>
          </a:xfrm>
          <a:custGeom>
            <a:avLst/>
            <a:gdLst/>
            <a:ahLst/>
            <a:cxnLst/>
            <a:rect l="l" t="t" r="r" b="b"/>
            <a:pathLst>
              <a:path w="1718310" h="538480">
                <a:moveTo>
                  <a:pt x="0" y="0"/>
                </a:moveTo>
                <a:lnTo>
                  <a:pt x="1718310" y="0"/>
                </a:lnTo>
                <a:lnTo>
                  <a:pt x="1718310" y="538480"/>
                </a:lnTo>
                <a:lnTo>
                  <a:pt x="0" y="538480"/>
                </a:lnTo>
                <a:lnTo>
                  <a:pt x="0" y="0"/>
                </a:lnTo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17800" y="3615690"/>
            <a:ext cx="5683250" cy="538480"/>
          </a:xfrm>
          <a:custGeom>
            <a:avLst/>
            <a:gdLst/>
            <a:ahLst/>
            <a:cxnLst/>
            <a:rect l="l" t="t" r="r" b="b"/>
            <a:pathLst>
              <a:path w="5683250" h="538480">
                <a:moveTo>
                  <a:pt x="0" y="0"/>
                </a:moveTo>
                <a:lnTo>
                  <a:pt x="5683250" y="0"/>
                </a:lnTo>
                <a:lnTo>
                  <a:pt x="5683250" y="538480"/>
                </a:lnTo>
                <a:lnTo>
                  <a:pt x="0" y="538480"/>
                </a:lnTo>
                <a:lnTo>
                  <a:pt x="0" y="0"/>
                </a:lnTo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9489" y="4154170"/>
            <a:ext cx="1718310" cy="537209"/>
          </a:xfrm>
          <a:custGeom>
            <a:avLst/>
            <a:gdLst/>
            <a:ahLst/>
            <a:cxnLst/>
            <a:rect l="l" t="t" r="r" b="b"/>
            <a:pathLst>
              <a:path w="1718310" h="537209">
                <a:moveTo>
                  <a:pt x="0" y="0"/>
                </a:moveTo>
                <a:lnTo>
                  <a:pt x="1718310" y="0"/>
                </a:lnTo>
                <a:lnTo>
                  <a:pt x="1718310" y="537209"/>
                </a:lnTo>
                <a:lnTo>
                  <a:pt x="0" y="537209"/>
                </a:lnTo>
                <a:lnTo>
                  <a:pt x="0" y="0"/>
                </a:lnTo>
              </a:path>
            </a:pathLst>
          </a:custGeom>
          <a:solidFill>
            <a:srgbClr val="009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17800" y="4154170"/>
            <a:ext cx="5683250" cy="537209"/>
          </a:xfrm>
          <a:custGeom>
            <a:avLst/>
            <a:gdLst/>
            <a:ahLst/>
            <a:cxnLst/>
            <a:rect l="l" t="t" r="r" b="b"/>
            <a:pathLst>
              <a:path w="5683250" h="537209">
                <a:moveTo>
                  <a:pt x="0" y="0"/>
                </a:moveTo>
                <a:lnTo>
                  <a:pt x="5683250" y="0"/>
                </a:lnTo>
                <a:lnTo>
                  <a:pt x="5683250" y="537209"/>
                </a:lnTo>
                <a:lnTo>
                  <a:pt x="0" y="537209"/>
                </a:lnTo>
                <a:lnTo>
                  <a:pt x="0" y="0"/>
                </a:lnTo>
              </a:path>
            </a:pathLst>
          </a:custGeom>
          <a:solidFill>
            <a:srgbClr val="009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9489" y="4691379"/>
            <a:ext cx="1718310" cy="538480"/>
          </a:xfrm>
          <a:custGeom>
            <a:avLst/>
            <a:gdLst/>
            <a:ahLst/>
            <a:cxnLst/>
            <a:rect l="l" t="t" r="r" b="b"/>
            <a:pathLst>
              <a:path w="1718310" h="538479">
                <a:moveTo>
                  <a:pt x="0" y="0"/>
                </a:moveTo>
                <a:lnTo>
                  <a:pt x="1718310" y="0"/>
                </a:lnTo>
                <a:lnTo>
                  <a:pt x="1718310" y="538480"/>
                </a:lnTo>
                <a:lnTo>
                  <a:pt x="0" y="538480"/>
                </a:lnTo>
                <a:lnTo>
                  <a:pt x="0" y="0"/>
                </a:lnTo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15709" y="4691379"/>
            <a:ext cx="5683250" cy="538480"/>
          </a:xfrm>
          <a:custGeom>
            <a:avLst/>
            <a:gdLst/>
            <a:ahLst/>
            <a:cxnLst/>
            <a:rect l="l" t="t" r="r" b="b"/>
            <a:pathLst>
              <a:path w="5683250" h="538479">
                <a:moveTo>
                  <a:pt x="0" y="0"/>
                </a:moveTo>
                <a:lnTo>
                  <a:pt x="5683250" y="0"/>
                </a:lnTo>
                <a:lnTo>
                  <a:pt x="5683250" y="538480"/>
                </a:lnTo>
                <a:lnTo>
                  <a:pt x="0" y="538480"/>
                </a:lnTo>
                <a:lnTo>
                  <a:pt x="0" y="0"/>
                </a:lnTo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9489" y="5229859"/>
            <a:ext cx="1718310" cy="534669"/>
          </a:xfrm>
          <a:custGeom>
            <a:avLst/>
            <a:gdLst/>
            <a:ahLst/>
            <a:cxnLst/>
            <a:rect l="l" t="t" r="r" b="b"/>
            <a:pathLst>
              <a:path w="1718310" h="534670">
                <a:moveTo>
                  <a:pt x="0" y="0"/>
                </a:moveTo>
                <a:lnTo>
                  <a:pt x="1718310" y="0"/>
                </a:lnTo>
                <a:lnTo>
                  <a:pt x="1718310" y="534669"/>
                </a:lnTo>
                <a:lnTo>
                  <a:pt x="0" y="534669"/>
                </a:lnTo>
                <a:lnTo>
                  <a:pt x="0" y="0"/>
                </a:lnTo>
              </a:path>
            </a:pathLst>
          </a:custGeom>
          <a:solidFill>
            <a:srgbClr val="009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17800" y="5229859"/>
            <a:ext cx="5683250" cy="534669"/>
          </a:xfrm>
          <a:custGeom>
            <a:avLst/>
            <a:gdLst/>
            <a:ahLst/>
            <a:cxnLst/>
            <a:rect l="l" t="t" r="r" b="b"/>
            <a:pathLst>
              <a:path w="5683250" h="534670">
                <a:moveTo>
                  <a:pt x="0" y="0"/>
                </a:moveTo>
                <a:lnTo>
                  <a:pt x="5683250" y="0"/>
                </a:lnTo>
                <a:lnTo>
                  <a:pt x="5683250" y="534669"/>
                </a:lnTo>
                <a:lnTo>
                  <a:pt x="0" y="534669"/>
                </a:lnTo>
                <a:lnTo>
                  <a:pt x="0" y="0"/>
                </a:lnTo>
              </a:path>
            </a:pathLst>
          </a:custGeom>
          <a:solidFill>
            <a:srgbClr val="009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9489" y="5764529"/>
            <a:ext cx="1718310" cy="535939"/>
          </a:xfrm>
          <a:custGeom>
            <a:avLst/>
            <a:gdLst/>
            <a:ahLst/>
            <a:cxnLst/>
            <a:rect l="l" t="t" r="r" b="b"/>
            <a:pathLst>
              <a:path w="1718310" h="535939">
                <a:moveTo>
                  <a:pt x="0" y="0"/>
                </a:moveTo>
                <a:lnTo>
                  <a:pt x="1718310" y="0"/>
                </a:lnTo>
                <a:lnTo>
                  <a:pt x="1718310" y="535940"/>
                </a:lnTo>
                <a:lnTo>
                  <a:pt x="0" y="535940"/>
                </a:lnTo>
                <a:lnTo>
                  <a:pt x="0" y="0"/>
                </a:lnTo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17800" y="5764529"/>
            <a:ext cx="5683250" cy="535939"/>
          </a:xfrm>
          <a:custGeom>
            <a:avLst/>
            <a:gdLst/>
            <a:ahLst/>
            <a:cxnLst/>
            <a:rect l="l" t="t" r="r" b="b"/>
            <a:pathLst>
              <a:path w="5683250" h="535939">
                <a:moveTo>
                  <a:pt x="0" y="0"/>
                </a:moveTo>
                <a:lnTo>
                  <a:pt x="5683250" y="0"/>
                </a:lnTo>
                <a:lnTo>
                  <a:pt x="5683250" y="535940"/>
                </a:lnTo>
                <a:lnTo>
                  <a:pt x="0" y="535940"/>
                </a:lnTo>
                <a:lnTo>
                  <a:pt x="0" y="0"/>
                </a:lnTo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9489" y="6300470"/>
            <a:ext cx="1718310" cy="534670"/>
          </a:xfrm>
          <a:custGeom>
            <a:avLst/>
            <a:gdLst/>
            <a:ahLst/>
            <a:cxnLst/>
            <a:rect l="l" t="t" r="r" b="b"/>
            <a:pathLst>
              <a:path w="1718310" h="534670">
                <a:moveTo>
                  <a:pt x="0" y="0"/>
                </a:moveTo>
                <a:lnTo>
                  <a:pt x="1718310" y="0"/>
                </a:lnTo>
                <a:lnTo>
                  <a:pt x="1718310" y="534669"/>
                </a:lnTo>
                <a:lnTo>
                  <a:pt x="0" y="534669"/>
                </a:lnTo>
                <a:lnTo>
                  <a:pt x="0" y="0"/>
                </a:lnTo>
              </a:path>
            </a:pathLst>
          </a:custGeom>
          <a:solidFill>
            <a:srgbClr val="009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17800" y="6300470"/>
            <a:ext cx="5683250" cy="534670"/>
          </a:xfrm>
          <a:custGeom>
            <a:avLst/>
            <a:gdLst/>
            <a:ahLst/>
            <a:cxnLst/>
            <a:rect l="l" t="t" r="r" b="b"/>
            <a:pathLst>
              <a:path w="5683250" h="534670">
                <a:moveTo>
                  <a:pt x="0" y="0"/>
                </a:moveTo>
                <a:lnTo>
                  <a:pt x="5683250" y="0"/>
                </a:lnTo>
                <a:lnTo>
                  <a:pt x="5683250" y="534669"/>
                </a:lnTo>
                <a:lnTo>
                  <a:pt x="0" y="534669"/>
                </a:lnTo>
                <a:lnTo>
                  <a:pt x="0" y="0"/>
                </a:lnTo>
              </a:path>
            </a:pathLst>
          </a:custGeom>
          <a:solidFill>
            <a:srgbClr val="009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9489" y="1465580"/>
            <a:ext cx="7401559" cy="0"/>
          </a:xfrm>
          <a:custGeom>
            <a:avLst/>
            <a:gdLst/>
            <a:ahLst/>
            <a:cxnLst/>
            <a:rect l="l" t="t" r="r" b="b"/>
            <a:pathLst>
              <a:path w="7401559">
                <a:moveTo>
                  <a:pt x="0" y="0"/>
                </a:moveTo>
                <a:lnTo>
                  <a:pt x="7401559" y="0"/>
                </a:lnTo>
              </a:path>
            </a:pathLst>
          </a:custGeom>
          <a:ln w="12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9489" y="1465580"/>
            <a:ext cx="0" cy="5369560"/>
          </a:xfrm>
          <a:custGeom>
            <a:avLst/>
            <a:gdLst/>
            <a:ahLst/>
            <a:cxnLst/>
            <a:rect l="l" t="t" r="r" b="b"/>
            <a:pathLst>
              <a:path h="5369559">
                <a:moveTo>
                  <a:pt x="0" y="0"/>
                </a:moveTo>
                <a:lnTo>
                  <a:pt x="0" y="5369560"/>
                </a:lnTo>
              </a:path>
            </a:pathLst>
          </a:custGeom>
          <a:ln w="126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17800" y="1465580"/>
            <a:ext cx="0" cy="5369560"/>
          </a:xfrm>
          <a:custGeom>
            <a:avLst/>
            <a:gdLst/>
            <a:ahLst/>
            <a:cxnLst/>
            <a:rect l="l" t="t" r="r" b="b"/>
            <a:pathLst>
              <a:path h="5369559">
                <a:moveTo>
                  <a:pt x="0" y="0"/>
                </a:moveTo>
                <a:lnTo>
                  <a:pt x="0" y="5369560"/>
                </a:lnTo>
              </a:path>
            </a:pathLst>
          </a:custGeom>
          <a:ln w="12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01050" y="1465580"/>
            <a:ext cx="0" cy="5369560"/>
          </a:xfrm>
          <a:custGeom>
            <a:avLst/>
            <a:gdLst/>
            <a:ahLst/>
            <a:cxnLst/>
            <a:rect l="l" t="t" r="r" b="b"/>
            <a:pathLst>
              <a:path h="5369559">
                <a:moveTo>
                  <a:pt x="0" y="0"/>
                </a:moveTo>
                <a:lnTo>
                  <a:pt x="0" y="5369560"/>
                </a:lnTo>
              </a:path>
            </a:pathLst>
          </a:custGeom>
          <a:ln w="126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9489" y="2002789"/>
            <a:ext cx="7401559" cy="0"/>
          </a:xfrm>
          <a:custGeom>
            <a:avLst/>
            <a:gdLst/>
            <a:ahLst/>
            <a:cxnLst/>
            <a:rect l="l" t="t" r="r" b="b"/>
            <a:pathLst>
              <a:path w="7401559">
                <a:moveTo>
                  <a:pt x="0" y="0"/>
                </a:moveTo>
                <a:lnTo>
                  <a:pt x="7401559" y="0"/>
                </a:lnTo>
              </a:path>
            </a:pathLst>
          </a:custGeom>
          <a:ln w="12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9489" y="2541270"/>
            <a:ext cx="7401559" cy="0"/>
          </a:xfrm>
          <a:custGeom>
            <a:avLst/>
            <a:gdLst/>
            <a:ahLst/>
            <a:cxnLst/>
            <a:rect l="l" t="t" r="r" b="b"/>
            <a:pathLst>
              <a:path w="7401559">
                <a:moveTo>
                  <a:pt x="0" y="0"/>
                </a:moveTo>
                <a:lnTo>
                  <a:pt x="7401559" y="0"/>
                </a:lnTo>
              </a:path>
            </a:pathLst>
          </a:custGeom>
          <a:ln w="12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99489" y="3078479"/>
            <a:ext cx="7401559" cy="0"/>
          </a:xfrm>
          <a:custGeom>
            <a:avLst/>
            <a:gdLst/>
            <a:ahLst/>
            <a:cxnLst/>
            <a:rect l="l" t="t" r="r" b="b"/>
            <a:pathLst>
              <a:path w="7401559">
                <a:moveTo>
                  <a:pt x="0" y="0"/>
                </a:moveTo>
                <a:lnTo>
                  <a:pt x="7401559" y="0"/>
                </a:lnTo>
              </a:path>
            </a:pathLst>
          </a:custGeom>
          <a:ln w="12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99489" y="3615690"/>
            <a:ext cx="7401559" cy="0"/>
          </a:xfrm>
          <a:custGeom>
            <a:avLst/>
            <a:gdLst/>
            <a:ahLst/>
            <a:cxnLst/>
            <a:rect l="l" t="t" r="r" b="b"/>
            <a:pathLst>
              <a:path w="7401559">
                <a:moveTo>
                  <a:pt x="0" y="0"/>
                </a:moveTo>
                <a:lnTo>
                  <a:pt x="7401559" y="0"/>
                </a:lnTo>
              </a:path>
            </a:pathLst>
          </a:custGeom>
          <a:ln w="12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99489" y="4154170"/>
            <a:ext cx="7401559" cy="0"/>
          </a:xfrm>
          <a:custGeom>
            <a:avLst/>
            <a:gdLst/>
            <a:ahLst/>
            <a:cxnLst/>
            <a:rect l="l" t="t" r="r" b="b"/>
            <a:pathLst>
              <a:path w="7401559">
                <a:moveTo>
                  <a:pt x="0" y="0"/>
                </a:moveTo>
                <a:lnTo>
                  <a:pt x="7401559" y="0"/>
                </a:lnTo>
              </a:path>
            </a:pathLst>
          </a:custGeom>
          <a:ln w="12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9489" y="4691379"/>
            <a:ext cx="7401559" cy="0"/>
          </a:xfrm>
          <a:custGeom>
            <a:avLst/>
            <a:gdLst/>
            <a:ahLst/>
            <a:cxnLst/>
            <a:rect l="l" t="t" r="r" b="b"/>
            <a:pathLst>
              <a:path w="7401559">
                <a:moveTo>
                  <a:pt x="0" y="0"/>
                </a:moveTo>
                <a:lnTo>
                  <a:pt x="7401559" y="0"/>
                </a:lnTo>
              </a:path>
            </a:pathLst>
          </a:custGeom>
          <a:ln w="12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99489" y="5229859"/>
            <a:ext cx="7401559" cy="0"/>
          </a:xfrm>
          <a:custGeom>
            <a:avLst/>
            <a:gdLst/>
            <a:ahLst/>
            <a:cxnLst/>
            <a:rect l="l" t="t" r="r" b="b"/>
            <a:pathLst>
              <a:path w="7401559">
                <a:moveTo>
                  <a:pt x="0" y="0"/>
                </a:moveTo>
                <a:lnTo>
                  <a:pt x="7401559" y="0"/>
                </a:lnTo>
              </a:path>
            </a:pathLst>
          </a:custGeom>
          <a:ln w="12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99489" y="5764529"/>
            <a:ext cx="7401559" cy="0"/>
          </a:xfrm>
          <a:custGeom>
            <a:avLst/>
            <a:gdLst/>
            <a:ahLst/>
            <a:cxnLst/>
            <a:rect l="l" t="t" r="r" b="b"/>
            <a:pathLst>
              <a:path w="7401559">
                <a:moveTo>
                  <a:pt x="0" y="0"/>
                </a:moveTo>
                <a:lnTo>
                  <a:pt x="7401559" y="0"/>
                </a:lnTo>
              </a:path>
            </a:pathLst>
          </a:custGeom>
          <a:ln w="12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99489" y="6300470"/>
            <a:ext cx="7401559" cy="0"/>
          </a:xfrm>
          <a:custGeom>
            <a:avLst/>
            <a:gdLst/>
            <a:ahLst/>
            <a:cxnLst/>
            <a:rect l="l" t="t" r="r" b="b"/>
            <a:pathLst>
              <a:path w="7401559">
                <a:moveTo>
                  <a:pt x="0" y="0"/>
                </a:moveTo>
                <a:lnTo>
                  <a:pt x="7401559" y="0"/>
                </a:lnTo>
              </a:path>
            </a:pathLst>
          </a:custGeom>
          <a:ln w="126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99489" y="6835140"/>
            <a:ext cx="7401559" cy="0"/>
          </a:xfrm>
          <a:custGeom>
            <a:avLst/>
            <a:gdLst/>
            <a:ahLst/>
            <a:cxnLst/>
            <a:rect l="l" t="t" r="r" b="b"/>
            <a:pathLst>
              <a:path w="7401559">
                <a:moveTo>
                  <a:pt x="0" y="0"/>
                </a:moveTo>
                <a:lnTo>
                  <a:pt x="7401559" y="0"/>
                </a:lnTo>
              </a:path>
            </a:pathLst>
          </a:custGeom>
          <a:ln w="126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16559" y="659716"/>
            <a:ext cx="4720754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C</a:t>
            </a: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on</a:t>
            </a:r>
            <a:r>
              <a:rPr sz="4400" b="1" spc="-4" dirty="0" smtClean="0">
                <a:solidFill>
                  <a:srgbClr val="188989"/>
                </a:solidFill>
                <a:latin typeface="Arial"/>
                <a:cs typeface="Arial"/>
              </a:rPr>
              <a:t>t</a:t>
            </a:r>
            <a:r>
              <a:rPr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ex</a:t>
            </a:r>
            <a:r>
              <a:rPr sz="4400" b="1" spc="-4" dirty="0" smtClean="0">
                <a:solidFill>
                  <a:srgbClr val="188989"/>
                </a:solidFill>
                <a:latin typeface="Arial"/>
                <a:cs typeface="Arial"/>
              </a:rPr>
              <a:t>t</a:t>
            </a: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u</a:t>
            </a:r>
            <a:r>
              <a:rPr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a</a:t>
            </a: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l</a:t>
            </a:r>
            <a:r>
              <a:rPr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i</a:t>
            </a: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z</a:t>
            </a:r>
            <a:r>
              <a:rPr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açã</a:t>
            </a: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o</a:t>
            </a:r>
            <a:endParaRPr sz="4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70272" y="659716"/>
            <a:ext cx="774124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da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77737" y="659716"/>
            <a:ext cx="2700308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lang="pt-BR"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palestra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80450" y="6890188"/>
            <a:ext cx="1536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99489" y="1465580"/>
            <a:ext cx="1731010" cy="5372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0379">
              <a:lnSpc>
                <a:spcPct val="95825"/>
              </a:lnSpc>
              <a:spcBef>
                <a:spcPts val="280"/>
              </a:spcBef>
            </a:pPr>
            <a:r>
              <a:rPr lang="pt-BR" sz="2600" b="1" spc="-9" dirty="0" smtClean="0">
                <a:solidFill>
                  <a:srgbClr val="FFFFFF"/>
                </a:solidFill>
                <a:latin typeface="Arial"/>
                <a:cs typeface="Arial"/>
              </a:rPr>
              <a:t>Item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17799" y="1465580"/>
            <a:ext cx="5960245" cy="5372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43124" marR="2129106" algn="ctr">
              <a:lnSpc>
                <a:spcPct val="95825"/>
              </a:lnSpc>
              <a:spcBef>
                <a:spcPts val="280"/>
              </a:spcBef>
            </a:pPr>
            <a:r>
              <a:rPr lang="pt-BR" sz="2600" b="1" spc="-9" dirty="0" smtClean="0">
                <a:solidFill>
                  <a:srgbClr val="FFFFFF"/>
                </a:solidFill>
                <a:latin typeface="Arial"/>
                <a:cs typeface="Arial"/>
              </a:rPr>
              <a:t>Contexto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99489" y="2002789"/>
            <a:ext cx="1718310" cy="538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1210" marR="780330" algn="ctr">
              <a:lnSpc>
                <a:spcPct val="95825"/>
              </a:lnSpc>
              <a:spcBef>
                <a:spcPts val="305"/>
              </a:spcBef>
            </a:pPr>
            <a:r>
              <a:rPr sz="2000" spc="-5" dirty="0" smtClean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17800" y="2002789"/>
            <a:ext cx="5695950" cy="538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0169">
              <a:lnSpc>
                <a:spcPct val="95825"/>
              </a:lnSpc>
              <a:spcBef>
                <a:spcPts val="295"/>
              </a:spcBef>
            </a:pPr>
            <a:r>
              <a:rPr lang="pt-BR" sz="2200" spc="-14" dirty="0" smtClean="0">
                <a:latin typeface="Arial"/>
                <a:cs typeface="Arial"/>
              </a:rPr>
              <a:t>Internet das coisas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99489" y="2541270"/>
            <a:ext cx="1718310" cy="537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6920" marR="744770" algn="ctr">
              <a:lnSpc>
                <a:spcPct val="95825"/>
              </a:lnSpc>
              <a:spcBef>
                <a:spcPts val="305"/>
              </a:spcBef>
            </a:pPr>
            <a:r>
              <a:rPr sz="2000" spc="-10" dirty="0" smtClean="0">
                <a:latin typeface="Arial"/>
                <a:cs typeface="Arial"/>
              </a:rPr>
              <a:t>I</a:t>
            </a:r>
            <a:r>
              <a:rPr sz="2000" spc="-5" dirty="0" smtClean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717800" y="2541270"/>
            <a:ext cx="5695950" cy="537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0169">
              <a:lnSpc>
                <a:spcPct val="95825"/>
              </a:lnSpc>
              <a:spcBef>
                <a:spcPts val="295"/>
              </a:spcBef>
            </a:pPr>
            <a:r>
              <a:rPr lang="pt-BR" sz="2200" spc="-9" dirty="0" smtClean="0">
                <a:latin typeface="Arial"/>
                <a:cs typeface="Arial"/>
              </a:rPr>
              <a:t>Tendência para a indústria 4.0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99489" y="3078479"/>
            <a:ext cx="1718310" cy="5372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21360" marR="710480" algn="ctr">
              <a:lnSpc>
                <a:spcPct val="95825"/>
              </a:lnSpc>
              <a:spcBef>
                <a:spcPts val="305"/>
              </a:spcBef>
            </a:pPr>
            <a:r>
              <a:rPr sz="2000" spc="-10" dirty="0" smtClean="0">
                <a:latin typeface="Arial"/>
                <a:cs typeface="Arial"/>
              </a:rPr>
              <a:t>II</a:t>
            </a:r>
            <a:r>
              <a:rPr sz="2000" spc="-5" dirty="0" smtClean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717800" y="3078479"/>
            <a:ext cx="5695950" cy="5372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0169">
              <a:lnSpc>
                <a:spcPct val="95825"/>
              </a:lnSpc>
              <a:spcBef>
                <a:spcPts val="295"/>
              </a:spcBef>
            </a:pPr>
            <a:r>
              <a:rPr lang="pt-BR" sz="2200" dirty="0" smtClean="0">
                <a:latin typeface="Arial"/>
                <a:cs typeface="Arial"/>
              </a:rPr>
              <a:t>Rede Neural Profunda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99489" y="3615690"/>
            <a:ext cx="1718310" cy="538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07390" marR="695453" algn="ctr">
              <a:lnSpc>
                <a:spcPct val="95825"/>
              </a:lnSpc>
              <a:spcBef>
                <a:spcPts val="305"/>
              </a:spcBef>
            </a:pPr>
            <a:r>
              <a:rPr sz="2000" spc="-10" dirty="0" smtClean="0">
                <a:latin typeface="Arial"/>
                <a:cs typeface="Arial"/>
              </a:rPr>
              <a:t>I</a:t>
            </a:r>
            <a:r>
              <a:rPr sz="2000" spc="-13" dirty="0" smtClean="0">
                <a:latin typeface="Arial"/>
                <a:cs typeface="Arial"/>
              </a:rPr>
              <a:t>V</a:t>
            </a:r>
            <a:endParaRPr sz="2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717800" y="3615690"/>
            <a:ext cx="5695950" cy="538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0169">
              <a:lnSpc>
                <a:spcPct val="95825"/>
              </a:lnSpc>
              <a:spcBef>
                <a:spcPts val="295"/>
              </a:spcBef>
            </a:pPr>
            <a:r>
              <a:rPr lang="pt-BR" sz="2200" spc="-9" dirty="0" smtClean="0">
                <a:latin typeface="Arial"/>
                <a:cs typeface="Arial"/>
              </a:rPr>
              <a:t>Detecção e Reconhecimento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99489" y="4154170"/>
            <a:ext cx="1718310" cy="5372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1680" marR="731013" algn="ctr">
              <a:lnSpc>
                <a:spcPct val="95825"/>
              </a:lnSpc>
              <a:spcBef>
                <a:spcPts val="295"/>
              </a:spcBef>
            </a:pPr>
            <a:r>
              <a:rPr sz="2000" spc="-13" dirty="0" smtClean="0">
                <a:latin typeface="Arial"/>
                <a:cs typeface="Arial"/>
              </a:rPr>
              <a:t>V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717800" y="4154170"/>
            <a:ext cx="5695950" cy="5372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0169">
              <a:lnSpc>
                <a:spcPct val="95825"/>
              </a:lnSpc>
              <a:spcBef>
                <a:spcPts val="285"/>
              </a:spcBef>
            </a:pPr>
            <a:r>
              <a:rPr lang="pt-BR" sz="2200" spc="-14" dirty="0" smtClean="0">
                <a:latin typeface="Arial"/>
                <a:cs typeface="Arial"/>
              </a:rPr>
              <a:t>Programação em Python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99489" y="4691379"/>
            <a:ext cx="1718310" cy="538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07389" marR="695240" algn="ctr">
              <a:lnSpc>
                <a:spcPct val="95825"/>
              </a:lnSpc>
              <a:spcBef>
                <a:spcPts val="305"/>
              </a:spcBef>
            </a:pPr>
            <a:r>
              <a:rPr sz="2000" spc="-18" dirty="0" smtClean="0">
                <a:latin typeface="Arial"/>
                <a:cs typeface="Arial"/>
              </a:rPr>
              <a:t>V</a:t>
            </a:r>
            <a:r>
              <a:rPr sz="2000" spc="-5" dirty="0" smtClean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717800" y="4691379"/>
            <a:ext cx="5695950" cy="538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0169">
              <a:lnSpc>
                <a:spcPct val="95825"/>
              </a:lnSpc>
              <a:spcBef>
                <a:spcPts val="295"/>
              </a:spcBef>
            </a:pPr>
            <a:r>
              <a:rPr lang="pt-BR" sz="2200" spc="-19" dirty="0" smtClean="0">
                <a:latin typeface="Arial"/>
                <a:cs typeface="Arial"/>
              </a:rPr>
              <a:t>O que falta é Inteligência na automação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99489" y="5229859"/>
            <a:ext cx="1718310" cy="534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1830" marR="659680" algn="ctr">
              <a:lnSpc>
                <a:spcPct val="95825"/>
              </a:lnSpc>
              <a:spcBef>
                <a:spcPts val="295"/>
              </a:spcBef>
            </a:pPr>
            <a:r>
              <a:rPr sz="2000" spc="-18" dirty="0" smtClean="0">
                <a:latin typeface="Arial"/>
                <a:cs typeface="Arial"/>
              </a:rPr>
              <a:t>V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5" dirty="0" smtClean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717800" y="5229859"/>
            <a:ext cx="5695950" cy="534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0169">
              <a:lnSpc>
                <a:spcPct val="95825"/>
              </a:lnSpc>
              <a:spcBef>
                <a:spcPts val="285"/>
              </a:spcBef>
            </a:pPr>
            <a:r>
              <a:rPr lang="pt-BR" sz="2200" dirty="0" smtClean="0">
                <a:latin typeface="Arial"/>
                <a:cs typeface="Arial"/>
              </a:rPr>
              <a:t>Bibliotecas específicas do Python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99489" y="5764529"/>
            <a:ext cx="1718310" cy="535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6269" marR="625390" algn="ctr">
              <a:lnSpc>
                <a:spcPct val="95825"/>
              </a:lnSpc>
              <a:spcBef>
                <a:spcPts val="305"/>
              </a:spcBef>
            </a:pPr>
            <a:r>
              <a:rPr sz="2000" spc="-8" dirty="0" smtClean="0">
                <a:latin typeface="Arial"/>
                <a:cs typeface="Arial"/>
              </a:rPr>
              <a:t>V</a:t>
            </a:r>
            <a:r>
              <a:rPr sz="2000" spc="-10" dirty="0" smtClean="0">
                <a:latin typeface="Arial"/>
                <a:cs typeface="Arial"/>
              </a:rPr>
              <a:t>II</a:t>
            </a:r>
            <a:r>
              <a:rPr sz="2000" spc="-5" dirty="0" smtClean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717800" y="5764529"/>
            <a:ext cx="5695950" cy="535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0169">
              <a:lnSpc>
                <a:spcPct val="95825"/>
              </a:lnSpc>
              <a:spcBef>
                <a:spcPts val="295"/>
              </a:spcBef>
            </a:pPr>
            <a:r>
              <a:rPr lang="pt-BR" sz="2200" spc="-9" dirty="0" smtClean="0">
                <a:latin typeface="Arial"/>
                <a:cs typeface="Arial"/>
              </a:rPr>
              <a:t>Ideias inovadoras de P&amp;D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99489" y="6300470"/>
            <a:ext cx="1718310" cy="534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07390" marR="695453" algn="ctr">
              <a:lnSpc>
                <a:spcPct val="95825"/>
              </a:lnSpc>
              <a:spcBef>
                <a:spcPts val="295"/>
              </a:spcBef>
            </a:pPr>
            <a:r>
              <a:rPr sz="2000" spc="-10" dirty="0" smtClean="0">
                <a:latin typeface="Arial"/>
                <a:cs typeface="Arial"/>
              </a:rPr>
              <a:t>I</a:t>
            </a:r>
            <a:r>
              <a:rPr sz="2000" spc="-13" dirty="0" smtClean="0">
                <a:latin typeface="Arial"/>
                <a:cs typeface="Arial"/>
              </a:rPr>
              <a:t>X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717800" y="6300470"/>
            <a:ext cx="5695950" cy="534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0169">
              <a:lnSpc>
                <a:spcPct val="95825"/>
              </a:lnSpc>
              <a:spcBef>
                <a:spcPts val="285"/>
              </a:spcBef>
            </a:pPr>
            <a:r>
              <a:rPr lang="pt-BR" sz="2200" spc="-4" dirty="0" smtClean="0">
                <a:latin typeface="Arial"/>
                <a:cs typeface="Arial"/>
              </a:rPr>
              <a:t>Geração de patentes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62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08810" y="659716"/>
            <a:ext cx="167491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N</a:t>
            </a: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o</a:t>
            </a:r>
            <a:r>
              <a:rPr sz="4400" b="1" spc="-4" dirty="0" smtClean="0">
                <a:solidFill>
                  <a:srgbClr val="188989"/>
                </a:solidFill>
                <a:latin typeface="Arial"/>
                <a:cs typeface="Arial"/>
              </a:rPr>
              <a:t>t</a:t>
            </a:r>
            <a:r>
              <a:rPr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a</a:t>
            </a: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s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17061" y="659716"/>
            <a:ext cx="3569242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b="1" spc="9" dirty="0" smtClean="0">
                <a:solidFill>
                  <a:srgbClr val="188989"/>
                </a:solidFill>
                <a:latin typeface="Arial"/>
                <a:cs typeface="Arial"/>
              </a:rPr>
              <a:t>I</a:t>
            </a: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n</a:t>
            </a:r>
            <a:r>
              <a:rPr sz="4400" b="1" spc="-4" dirty="0" smtClean="0">
                <a:solidFill>
                  <a:srgbClr val="188989"/>
                </a:solidFill>
                <a:latin typeface="Arial"/>
                <a:cs typeface="Arial"/>
              </a:rPr>
              <a:t>t</a:t>
            </a: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rodu</a:t>
            </a:r>
            <a:r>
              <a:rPr sz="4400" b="1" spc="-4" dirty="0" smtClean="0">
                <a:solidFill>
                  <a:srgbClr val="188989"/>
                </a:solidFill>
                <a:latin typeface="Arial"/>
                <a:cs typeface="Arial"/>
              </a:rPr>
              <a:t>t</a:t>
            </a: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ó</a:t>
            </a:r>
            <a:r>
              <a:rPr sz="4400" b="1" spc="9" dirty="0" smtClean="0">
                <a:solidFill>
                  <a:srgbClr val="188989"/>
                </a:solidFill>
                <a:latin typeface="Arial"/>
                <a:cs typeface="Arial"/>
              </a:rPr>
              <a:t>r</a:t>
            </a: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ias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795398"/>
            <a:ext cx="6412608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pt-BR" sz="3200" spc="4" dirty="0" smtClean="0">
                <a:latin typeface="Arial"/>
                <a:cs typeface="Arial"/>
              </a:rPr>
              <a:t>Redes Neurais Artificiais Profundas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440" y="1902006"/>
            <a:ext cx="210907" cy="208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27" dirty="0" smtClean="0">
                <a:solidFill>
                  <a:srgbClr val="7F0000"/>
                </a:solidFill>
                <a:latin typeface="Symbol"/>
                <a:cs typeface="Symbol"/>
              </a:rPr>
              <a:t>●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31670" y="2425842"/>
            <a:ext cx="2424430" cy="920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39">
              <a:lnSpc>
                <a:spcPts val="2960"/>
              </a:lnSpc>
              <a:spcBef>
                <a:spcPts val="148"/>
              </a:spcBef>
            </a:pPr>
            <a:r>
              <a:rPr lang="pt-BR" sz="2800" spc="-4" dirty="0" smtClean="0">
                <a:latin typeface="Arial"/>
                <a:cs typeface="Arial"/>
              </a:rPr>
              <a:t>Rec. De Voz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82"/>
              </a:spcBef>
            </a:pPr>
            <a:r>
              <a:rPr lang="pt-BR" sz="2800" spc="-4" dirty="0" smtClean="0">
                <a:latin typeface="Arial"/>
                <a:cs typeface="Arial"/>
              </a:rPr>
              <a:t>Rec. De Face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3379" y="2470706"/>
            <a:ext cx="226300" cy="833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3150" baseline="1295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>
              <a:latin typeface="Symbol"/>
              <a:cs typeface="Symbol"/>
            </a:endParaRPr>
          </a:p>
          <a:p>
            <a:pPr marL="12700">
              <a:lnSpc>
                <a:spcPct val="102091"/>
              </a:lnSpc>
              <a:spcBef>
                <a:spcPts val="1581"/>
              </a:spcBef>
            </a:pPr>
            <a:r>
              <a:rPr sz="2100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3289" y="4692650"/>
            <a:ext cx="4445976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pt-BR" sz="3200" spc="4" dirty="0" smtClean="0">
                <a:latin typeface="Arial"/>
                <a:cs typeface="Arial"/>
              </a:rPr>
              <a:t>Controladores PID 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74743" y="4706237"/>
            <a:ext cx="2705557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pt-BR" sz="3200" dirty="0" smtClean="0">
                <a:latin typeface="Arial"/>
                <a:cs typeface="Arial"/>
              </a:rPr>
              <a:t>Redes Neurais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9440" y="3619046"/>
            <a:ext cx="210907" cy="208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0"/>
              </a:lnSpc>
              <a:spcBef>
                <a:spcPts val="74"/>
              </a:spcBef>
            </a:pPr>
            <a:r>
              <a:rPr sz="1450" spc="0" dirty="0" smtClean="0">
                <a:solidFill>
                  <a:srgbClr val="7F0000"/>
                </a:solidFill>
                <a:latin typeface="Symbol"/>
                <a:cs typeface="Symbol"/>
              </a:rPr>
              <a:t>●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3289" y="3473450"/>
            <a:ext cx="6412608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pt-BR" sz="3200" spc="9" dirty="0" smtClean="0">
                <a:latin typeface="Arial"/>
                <a:cs typeface="Arial"/>
              </a:rPr>
              <a:t>Detecção</a:t>
            </a:r>
            <a:r>
              <a:rPr sz="3200" spc="0" dirty="0" smtClean="0">
                <a:latin typeface="Arial"/>
                <a:cs typeface="Arial"/>
              </a:rPr>
              <a:t> x</a:t>
            </a:r>
            <a:r>
              <a:rPr sz="3200" spc="-19" dirty="0" smtClean="0">
                <a:latin typeface="Arial"/>
                <a:cs typeface="Arial"/>
              </a:rPr>
              <a:t> </a:t>
            </a:r>
            <a:r>
              <a:rPr lang="pt-BR" sz="3200" dirty="0" smtClean="0">
                <a:latin typeface="Arial"/>
                <a:cs typeface="Arial"/>
              </a:rPr>
              <a:t>Reconhecimento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9440" y="4789170"/>
            <a:ext cx="210907" cy="2082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27" dirty="0" smtClean="0">
                <a:solidFill>
                  <a:srgbClr val="7F0000"/>
                </a:solidFill>
                <a:latin typeface="Symbol"/>
                <a:cs typeface="Symbol"/>
              </a:rPr>
              <a:t>●</a:t>
            </a:r>
            <a:endParaRPr sz="1400" dirty="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31670" y="4083050"/>
            <a:ext cx="446638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-9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an</a:t>
            </a:r>
            <a:r>
              <a:rPr sz="2800" spc="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agens</a:t>
            </a:r>
            <a:r>
              <a:rPr sz="2800" spc="-26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e </a:t>
            </a:r>
            <a:r>
              <a:rPr sz="2800" spc="-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es</a:t>
            </a:r>
            <a:r>
              <a:rPr sz="2800" spc="9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an</a:t>
            </a:r>
            <a:r>
              <a:rPr sz="2800" spc="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agens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43379" y="4127913"/>
            <a:ext cx="226300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3150" baseline="1295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3289" y="5323458"/>
            <a:ext cx="670962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pt-BR" sz="3200" spc="9" dirty="0" smtClean="0">
                <a:latin typeface="Arial"/>
                <a:cs typeface="Arial"/>
              </a:rPr>
              <a:t>Distrito Industrial do Amazonas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9440" y="5430066"/>
            <a:ext cx="210907" cy="2082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90"/>
              </a:lnSpc>
              <a:spcBef>
                <a:spcPts val="74"/>
              </a:spcBef>
            </a:pPr>
            <a:r>
              <a:rPr sz="1450" spc="0" dirty="0" smtClean="0">
                <a:solidFill>
                  <a:srgbClr val="7F0000"/>
                </a:solidFill>
                <a:latin typeface="Symbol"/>
                <a:cs typeface="Symbol"/>
              </a:rPr>
              <a:t>●</a:t>
            </a:r>
            <a:endParaRPr sz="145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31670" y="5953902"/>
            <a:ext cx="6390592" cy="11394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pt-BR" sz="2800" spc="-9" dirty="0" smtClean="0">
                <a:latin typeface="Arial"/>
                <a:cs typeface="Arial"/>
              </a:rPr>
              <a:t>Eficiência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-24" dirty="0" smtClean="0">
                <a:latin typeface="Arial"/>
                <a:cs typeface="Arial"/>
              </a:rPr>
              <a:t> </a:t>
            </a:r>
            <a:r>
              <a:rPr lang="pt-BR" sz="2800" spc="-24" dirty="0" smtClean="0">
                <a:latin typeface="Arial"/>
                <a:cs typeface="Arial"/>
              </a:rPr>
              <a:t>Tecnologia, </a:t>
            </a:r>
            <a:r>
              <a:rPr lang="pt-BR" sz="2800" spc="-4" dirty="0" smtClean="0">
                <a:latin typeface="Arial"/>
                <a:cs typeface="Arial"/>
              </a:rPr>
              <a:t>P&amp;D</a:t>
            </a:r>
            <a:endParaRPr sz="2800" dirty="0">
              <a:latin typeface="Arial"/>
              <a:cs typeface="Arial"/>
            </a:endParaRPr>
          </a:p>
          <a:p>
            <a:pPr marL="12700" marR="53340">
              <a:lnSpc>
                <a:spcPct val="95825"/>
              </a:lnSpc>
              <a:spcBef>
                <a:spcPts val="882"/>
              </a:spcBef>
            </a:pPr>
            <a:r>
              <a:rPr sz="2800" spc="4" dirty="0" smtClean="0">
                <a:latin typeface="Arial"/>
                <a:cs typeface="Arial"/>
              </a:rPr>
              <a:t>..</a:t>
            </a:r>
            <a:r>
              <a:rPr sz="2800" spc="0" dirty="0" smtClean="0">
                <a:latin typeface="Arial"/>
                <a:cs typeface="Arial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43379" y="6000036"/>
            <a:ext cx="226300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3150" baseline="1295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43379" y="6539786"/>
            <a:ext cx="226300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3150" baseline="1295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680450" y="6890188"/>
            <a:ext cx="1536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dirty="0">
                <a:latin typeface="Times New Roman"/>
                <a:cs typeface="Times New Roman"/>
              </a:rPr>
              <a:t>6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2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62020" y="659716"/>
            <a:ext cx="2171124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A</a:t>
            </a:r>
            <a:r>
              <a:rPr sz="4400" b="1" spc="-9" dirty="0" smtClean="0">
                <a:solidFill>
                  <a:srgbClr val="188989"/>
                </a:solidFill>
                <a:latin typeface="Arial"/>
                <a:cs typeface="Arial"/>
              </a:rPr>
              <a:t>g</a:t>
            </a:r>
            <a:r>
              <a:rPr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e</a:t>
            </a: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nda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1795399"/>
            <a:ext cx="5198164" cy="458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latin typeface="Arial"/>
                <a:cs typeface="Arial"/>
              </a:rPr>
              <a:t>Pr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9" dirty="0" smtClean="0">
                <a:latin typeface="Arial"/>
                <a:cs typeface="Arial"/>
              </a:rPr>
              <a:t>g</a:t>
            </a:r>
            <a:r>
              <a:rPr sz="3200" spc="4" dirty="0" smtClean="0">
                <a:latin typeface="Arial"/>
                <a:cs typeface="Arial"/>
              </a:rPr>
              <a:t>r</a:t>
            </a:r>
            <a:r>
              <a:rPr sz="3200" spc="9" dirty="0" smtClean="0">
                <a:latin typeface="Arial"/>
                <a:cs typeface="Arial"/>
              </a:rPr>
              <a:t>a</a:t>
            </a:r>
            <a:r>
              <a:rPr sz="3200" spc="2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1" dirty="0" smtClean="0">
                <a:latin typeface="Arial"/>
                <a:cs typeface="Arial"/>
              </a:rPr>
              <a:t> </a:t>
            </a:r>
            <a:r>
              <a:rPr sz="3200" spc="9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9" dirty="0" smtClean="0">
                <a:latin typeface="Arial"/>
                <a:cs typeface="Arial"/>
              </a:rPr>
              <a:t> </a:t>
            </a:r>
            <a:r>
              <a:rPr lang="pt-BR" sz="3200" spc="0" dirty="0" smtClean="0">
                <a:latin typeface="Arial"/>
                <a:cs typeface="Arial"/>
              </a:rPr>
              <a:t>A</a:t>
            </a:r>
            <a:r>
              <a:rPr lang="pt-BR" sz="3200" spc="4" dirty="0" smtClean="0">
                <a:latin typeface="Arial"/>
                <a:cs typeface="Arial"/>
              </a:rPr>
              <a:t>pr</a:t>
            </a:r>
            <a:r>
              <a:rPr lang="pt-BR" sz="3200" spc="9" dirty="0" smtClean="0">
                <a:latin typeface="Arial"/>
                <a:cs typeface="Arial"/>
              </a:rPr>
              <a:t>e</a:t>
            </a:r>
            <a:r>
              <a:rPr lang="pt-BR" sz="3200" spc="0" dirty="0" smtClean="0">
                <a:latin typeface="Arial"/>
                <a:cs typeface="Arial"/>
              </a:rPr>
              <a:t>n</a:t>
            </a:r>
            <a:r>
              <a:rPr lang="pt-BR" sz="3200" spc="9" dirty="0" smtClean="0">
                <a:latin typeface="Arial"/>
                <a:cs typeface="Arial"/>
              </a:rPr>
              <a:t>d</a:t>
            </a:r>
            <a:r>
              <a:rPr lang="pt-BR" sz="3200" spc="0" dirty="0" smtClean="0">
                <a:latin typeface="Arial"/>
                <a:cs typeface="Arial"/>
              </a:rPr>
              <a:t>i</a:t>
            </a:r>
            <a:r>
              <a:rPr lang="pt-BR" sz="3200" spc="9" dirty="0" smtClean="0">
                <a:latin typeface="Arial"/>
                <a:cs typeface="Arial"/>
              </a:rPr>
              <a:t>za</a:t>
            </a:r>
            <a:r>
              <a:rPr lang="pt-BR" sz="3200" spc="0" dirty="0" smtClean="0">
                <a:latin typeface="Arial"/>
                <a:cs typeface="Arial"/>
              </a:rPr>
              <a:t>g</a:t>
            </a:r>
            <a:r>
              <a:rPr lang="pt-BR" sz="3200" spc="9" dirty="0" smtClean="0">
                <a:latin typeface="Arial"/>
                <a:cs typeface="Arial"/>
              </a:rPr>
              <a:t>e</a:t>
            </a:r>
            <a:r>
              <a:rPr lang="pt-BR" sz="3200" spc="0" dirty="0" smtClean="0">
                <a:latin typeface="Arial"/>
                <a:cs typeface="Arial"/>
              </a:rPr>
              <a:t>m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1902006"/>
            <a:ext cx="210907" cy="208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27" dirty="0" smtClean="0">
                <a:solidFill>
                  <a:srgbClr val="7F0000"/>
                </a:solidFill>
                <a:latin typeface="Symbol"/>
                <a:cs typeface="Symbol"/>
              </a:rPr>
              <a:t>●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31669" y="2559050"/>
            <a:ext cx="6329987" cy="14617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335">
              <a:lnSpc>
                <a:spcPts val="2960"/>
              </a:lnSpc>
              <a:spcBef>
                <a:spcPts val="148"/>
              </a:spcBef>
            </a:pPr>
            <a:r>
              <a:rPr lang="pt-BR" sz="2800" spc="-9" dirty="0" smtClean="0">
                <a:latin typeface="Arial"/>
                <a:cs typeface="Arial"/>
              </a:rPr>
              <a:t>Redes Neurais Profundas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82"/>
              </a:spcBef>
            </a:pPr>
            <a:r>
              <a:rPr lang="pt-BR" sz="2800" spc="-4" dirty="0" smtClean="0">
                <a:latin typeface="Arial"/>
                <a:cs typeface="Arial"/>
              </a:rPr>
              <a:t>Detecção versus Reconhecimento </a:t>
            </a:r>
            <a:endParaRPr sz="2800" dirty="0">
              <a:latin typeface="Arial"/>
              <a:cs typeface="Arial"/>
            </a:endParaRPr>
          </a:p>
          <a:p>
            <a:pPr marL="12700" marR="61335">
              <a:lnSpc>
                <a:spcPct val="95825"/>
              </a:lnSpc>
              <a:spcBef>
                <a:spcPts val="1040"/>
              </a:spcBef>
            </a:pPr>
            <a:r>
              <a:rPr lang="pt-BR" sz="2800" spc="-9" dirty="0" smtClean="0">
                <a:latin typeface="Arial"/>
                <a:cs typeface="Arial"/>
              </a:rPr>
              <a:t>Biblioteca </a:t>
            </a:r>
            <a:r>
              <a:rPr lang="pt-BR" sz="2800" spc="-9" dirty="0" err="1" smtClean="0">
                <a:latin typeface="Arial"/>
                <a:cs typeface="Arial"/>
              </a:rPr>
              <a:t>Pybrain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3379" y="2605184"/>
            <a:ext cx="226300" cy="831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3150" baseline="1295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>
              <a:latin typeface="Symbol"/>
              <a:cs typeface="Symbol"/>
            </a:endParaRPr>
          </a:p>
          <a:p>
            <a:pPr marL="12700">
              <a:lnSpc>
                <a:spcPct val="102091"/>
              </a:lnSpc>
              <a:spcBef>
                <a:spcPts val="1571"/>
              </a:spcBef>
            </a:pPr>
            <a:r>
              <a:rPr sz="2100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43379" y="3684684"/>
            <a:ext cx="226300" cy="833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3150" baseline="1295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>
              <a:latin typeface="Symbol"/>
              <a:cs typeface="Symbol"/>
            </a:endParaRPr>
          </a:p>
          <a:p>
            <a:pPr marL="12700">
              <a:lnSpc>
                <a:spcPct val="102091"/>
              </a:lnSpc>
              <a:spcBef>
                <a:spcPts val="1581"/>
              </a:spcBef>
            </a:pPr>
            <a:r>
              <a:rPr sz="2100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31670" y="4179571"/>
            <a:ext cx="6329987" cy="14617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pt-BR" sz="2800" spc="-9" dirty="0" smtClean="0">
                <a:latin typeface="Arial"/>
                <a:cs typeface="Arial"/>
              </a:rPr>
              <a:t>Interface IHM e SCADA</a:t>
            </a:r>
            <a:endParaRPr sz="2800" dirty="0">
              <a:latin typeface="Arial"/>
              <a:cs typeface="Arial"/>
            </a:endParaRPr>
          </a:p>
          <a:p>
            <a:pPr marL="12700" marR="53340">
              <a:lnSpc>
                <a:spcPct val="95825"/>
              </a:lnSpc>
              <a:spcBef>
                <a:spcPts val="892"/>
              </a:spcBef>
            </a:pPr>
            <a:r>
              <a:rPr lang="pt-BR" sz="2800" spc="-9" dirty="0" smtClean="0">
                <a:latin typeface="Arial"/>
                <a:cs typeface="Arial"/>
              </a:rPr>
              <a:t>Acesso a </a:t>
            </a:r>
            <a:r>
              <a:rPr lang="pt-BR" sz="2800" spc="-9" dirty="0" err="1" smtClean="0">
                <a:latin typeface="Arial"/>
                <a:cs typeface="Arial"/>
              </a:rPr>
              <a:t>ScadaBR</a:t>
            </a:r>
            <a:r>
              <a:rPr lang="pt-BR" sz="2800" spc="-9" dirty="0" smtClean="0">
                <a:latin typeface="Arial"/>
                <a:cs typeface="Arial"/>
              </a:rPr>
              <a:t> através do Python</a:t>
            </a:r>
            <a:endParaRPr sz="2800" dirty="0">
              <a:latin typeface="Arial"/>
              <a:cs typeface="Arial"/>
            </a:endParaRPr>
          </a:p>
          <a:p>
            <a:pPr marL="12700" marR="53340">
              <a:lnSpc>
                <a:spcPct val="95825"/>
              </a:lnSpc>
              <a:spcBef>
                <a:spcPts val="1030"/>
              </a:spcBef>
            </a:pPr>
            <a:r>
              <a:rPr lang="pt-BR" sz="2800" spc="-9" dirty="0" smtClean="0">
                <a:latin typeface="Arial"/>
                <a:cs typeface="Arial"/>
              </a:rPr>
              <a:t>Resultados Esperados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43379" y="4765455"/>
            <a:ext cx="226300" cy="833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3150" baseline="1295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>
              <a:latin typeface="Symbol"/>
              <a:cs typeface="Symbol"/>
            </a:endParaRPr>
          </a:p>
          <a:p>
            <a:pPr marL="12700">
              <a:lnSpc>
                <a:spcPct val="102091"/>
              </a:lnSpc>
              <a:spcBef>
                <a:spcPts val="1581"/>
              </a:spcBef>
            </a:pPr>
            <a:r>
              <a:rPr sz="2100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80450" y="6890188"/>
            <a:ext cx="1536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dirty="0">
                <a:latin typeface="Times New Roman"/>
                <a:cs typeface="Times New Roman"/>
              </a:rPr>
              <a:t>7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8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62020" y="659716"/>
            <a:ext cx="2171124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A</a:t>
            </a:r>
            <a:r>
              <a:rPr sz="4400" b="1" spc="-9" dirty="0" smtClean="0">
                <a:solidFill>
                  <a:srgbClr val="188989"/>
                </a:solidFill>
                <a:latin typeface="Arial"/>
                <a:cs typeface="Arial"/>
              </a:rPr>
              <a:t>g</a:t>
            </a:r>
            <a:r>
              <a:rPr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e</a:t>
            </a: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nda</a:t>
            </a:r>
            <a:endParaRPr sz="4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31669" y="2559050"/>
            <a:ext cx="6329987" cy="14617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335">
              <a:lnSpc>
                <a:spcPts val="2960"/>
              </a:lnSpc>
              <a:spcBef>
                <a:spcPts val="148"/>
              </a:spcBef>
            </a:pPr>
            <a:r>
              <a:rPr lang="pt-BR" sz="2800" spc="-9" dirty="0" smtClean="0">
                <a:latin typeface="Arial"/>
                <a:cs typeface="Arial"/>
              </a:rPr>
              <a:t>Redes Neurais Profundas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82"/>
              </a:spcBef>
            </a:pPr>
            <a:r>
              <a:rPr lang="pt-BR" sz="2800" spc="-4" dirty="0" smtClean="0">
                <a:latin typeface="Arial"/>
                <a:cs typeface="Arial"/>
              </a:rPr>
              <a:t>Detecção versus Reconhecimento </a:t>
            </a:r>
            <a:endParaRPr sz="2800" dirty="0">
              <a:latin typeface="Arial"/>
              <a:cs typeface="Arial"/>
            </a:endParaRPr>
          </a:p>
          <a:p>
            <a:pPr marL="12700" marR="61335">
              <a:lnSpc>
                <a:spcPct val="95825"/>
              </a:lnSpc>
              <a:spcBef>
                <a:spcPts val="1040"/>
              </a:spcBef>
            </a:pPr>
            <a:r>
              <a:rPr lang="pt-BR" sz="2800" spc="-9" dirty="0" smtClean="0">
                <a:latin typeface="Arial"/>
                <a:cs typeface="Arial"/>
              </a:rPr>
              <a:t>Biblioteca </a:t>
            </a:r>
            <a:r>
              <a:rPr lang="pt-BR" sz="2800" spc="-9" dirty="0" err="1" smtClean="0">
                <a:latin typeface="Arial"/>
                <a:cs typeface="Arial"/>
              </a:rPr>
              <a:t>Pybrain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3379" y="2605184"/>
            <a:ext cx="226300" cy="831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3150" baseline="1295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>
              <a:latin typeface="Symbol"/>
              <a:cs typeface="Symbol"/>
            </a:endParaRPr>
          </a:p>
          <a:p>
            <a:pPr marL="12700">
              <a:lnSpc>
                <a:spcPct val="102091"/>
              </a:lnSpc>
              <a:spcBef>
                <a:spcPts val="1571"/>
              </a:spcBef>
            </a:pPr>
            <a:r>
              <a:rPr sz="2100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43379" y="3684684"/>
            <a:ext cx="226300" cy="833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3150" baseline="1295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>
              <a:latin typeface="Symbol"/>
              <a:cs typeface="Symbol"/>
            </a:endParaRPr>
          </a:p>
          <a:p>
            <a:pPr marL="12700">
              <a:lnSpc>
                <a:spcPct val="102091"/>
              </a:lnSpc>
              <a:spcBef>
                <a:spcPts val="1581"/>
              </a:spcBef>
            </a:pPr>
            <a:r>
              <a:rPr sz="2100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31670" y="4179571"/>
            <a:ext cx="6329987" cy="14617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lang="pt-BR" sz="2800" spc="-9" dirty="0" smtClean="0">
                <a:latin typeface="Arial"/>
                <a:cs typeface="Arial"/>
              </a:rPr>
              <a:t>Interface IHM e SCADA</a:t>
            </a:r>
            <a:endParaRPr sz="2800" dirty="0">
              <a:latin typeface="Arial"/>
              <a:cs typeface="Arial"/>
            </a:endParaRPr>
          </a:p>
          <a:p>
            <a:pPr marL="12700" marR="53340">
              <a:lnSpc>
                <a:spcPct val="95825"/>
              </a:lnSpc>
              <a:spcBef>
                <a:spcPts val="892"/>
              </a:spcBef>
            </a:pPr>
            <a:r>
              <a:rPr lang="pt-BR" sz="2800" spc="-9" dirty="0" smtClean="0">
                <a:latin typeface="Arial"/>
                <a:cs typeface="Arial"/>
              </a:rPr>
              <a:t>SCADA através do Python</a:t>
            </a:r>
            <a:endParaRPr sz="2800" dirty="0">
              <a:latin typeface="Arial"/>
              <a:cs typeface="Arial"/>
            </a:endParaRPr>
          </a:p>
          <a:p>
            <a:pPr marL="12700" marR="53340">
              <a:lnSpc>
                <a:spcPct val="95825"/>
              </a:lnSpc>
              <a:spcBef>
                <a:spcPts val="1030"/>
              </a:spcBef>
            </a:pPr>
            <a:r>
              <a:rPr lang="pt-BR" sz="2800" spc="-9" dirty="0" smtClean="0">
                <a:latin typeface="Arial"/>
                <a:cs typeface="Arial"/>
              </a:rPr>
              <a:t>Resultados Esperados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43379" y="4765455"/>
            <a:ext cx="226300" cy="833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3150" baseline="1295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>
              <a:latin typeface="Symbol"/>
              <a:cs typeface="Symbol"/>
            </a:endParaRPr>
          </a:p>
          <a:p>
            <a:pPr marL="12700">
              <a:lnSpc>
                <a:spcPct val="102091"/>
              </a:lnSpc>
              <a:spcBef>
                <a:spcPts val="1581"/>
              </a:spcBef>
            </a:pPr>
            <a:r>
              <a:rPr sz="2100" dirty="0" smtClean="0">
                <a:solidFill>
                  <a:srgbClr val="7F0000"/>
                </a:solidFill>
                <a:latin typeface="Symbol"/>
                <a:cs typeface="Symbol"/>
              </a:rPr>
              <a:t>–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80450" y="6890188"/>
            <a:ext cx="1536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dirty="0">
                <a:latin typeface="Times New Roman"/>
                <a:cs typeface="Times New Roman"/>
              </a:rPr>
              <a:t>8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8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  <p:sp>
        <p:nvSpPr>
          <p:cNvPr id="16" name="object 3"/>
          <p:cNvSpPr/>
          <p:nvPr/>
        </p:nvSpPr>
        <p:spPr>
          <a:xfrm>
            <a:off x="381735" y="1567181"/>
            <a:ext cx="8289290" cy="687069"/>
          </a:xfrm>
          <a:custGeom>
            <a:avLst/>
            <a:gdLst/>
            <a:ahLst/>
            <a:cxnLst/>
            <a:rect l="l" t="t" r="r" b="b"/>
            <a:pathLst>
              <a:path w="8289290" h="687069">
                <a:moveTo>
                  <a:pt x="114299" y="0"/>
                </a:moveTo>
                <a:lnTo>
                  <a:pt x="74637" y="8776"/>
                </a:lnTo>
                <a:lnTo>
                  <a:pt x="39464" y="32113"/>
                </a:lnTo>
                <a:lnTo>
                  <a:pt x="13272" y="65519"/>
                </a:lnTo>
                <a:lnTo>
                  <a:pt x="550" y="104505"/>
                </a:lnTo>
                <a:lnTo>
                  <a:pt x="0" y="572769"/>
                </a:lnTo>
                <a:lnTo>
                  <a:pt x="1030" y="586212"/>
                </a:lnTo>
                <a:lnTo>
                  <a:pt x="15159" y="624877"/>
                </a:lnTo>
                <a:lnTo>
                  <a:pt x="42351" y="657555"/>
                </a:lnTo>
                <a:lnTo>
                  <a:pt x="78116" y="679757"/>
                </a:lnTo>
                <a:lnTo>
                  <a:pt x="8174990" y="687069"/>
                </a:lnTo>
                <a:lnTo>
                  <a:pt x="8188432" y="686039"/>
                </a:lnTo>
                <a:lnTo>
                  <a:pt x="8227097" y="671910"/>
                </a:lnTo>
                <a:lnTo>
                  <a:pt x="8259775" y="644718"/>
                </a:lnTo>
                <a:lnTo>
                  <a:pt x="8281977" y="608953"/>
                </a:lnTo>
                <a:lnTo>
                  <a:pt x="8289290" y="114300"/>
                </a:lnTo>
                <a:lnTo>
                  <a:pt x="8288259" y="100857"/>
                </a:lnTo>
                <a:lnTo>
                  <a:pt x="8274130" y="62192"/>
                </a:lnTo>
                <a:lnTo>
                  <a:pt x="8246938" y="29514"/>
                </a:lnTo>
                <a:lnTo>
                  <a:pt x="8211173" y="7312"/>
                </a:lnTo>
                <a:lnTo>
                  <a:pt x="114299" y="0"/>
                </a:lnTo>
              </a:path>
            </a:pathLst>
          </a:custGeom>
          <a:solidFill>
            <a:srgbClr val="E5E5E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23289" y="1726615"/>
            <a:ext cx="5198164" cy="458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latin typeface="Arial"/>
                <a:cs typeface="Arial"/>
              </a:rPr>
              <a:t>Pr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9" dirty="0" smtClean="0">
                <a:latin typeface="Arial"/>
                <a:cs typeface="Arial"/>
              </a:rPr>
              <a:t>g</a:t>
            </a:r>
            <a:r>
              <a:rPr sz="3200" spc="4" dirty="0" smtClean="0">
                <a:latin typeface="Arial"/>
                <a:cs typeface="Arial"/>
              </a:rPr>
              <a:t>r</a:t>
            </a:r>
            <a:r>
              <a:rPr sz="3200" spc="9" dirty="0" smtClean="0">
                <a:latin typeface="Arial"/>
                <a:cs typeface="Arial"/>
              </a:rPr>
              <a:t>a</a:t>
            </a:r>
            <a:r>
              <a:rPr sz="3200" spc="2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1" dirty="0" smtClean="0">
                <a:latin typeface="Arial"/>
                <a:cs typeface="Arial"/>
              </a:rPr>
              <a:t> </a:t>
            </a:r>
            <a:r>
              <a:rPr sz="3200" spc="9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9" dirty="0" smtClean="0">
                <a:latin typeface="Arial"/>
                <a:cs typeface="Arial"/>
              </a:rPr>
              <a:t> </a:t>
            </a:r>
            <a:r>
              <a:rPr lang="pt-BR" sz="3200" spc="0" dirty="0" smtClean="0">
                <a:latin typeface="Arial"/>
                <a:cs typeface="Arial"/>
              </a:rPr>
              <a:t>A</a:t>
            </a:r>
            <a:r>
              <a:rPr lang="pt-BR" sz="3200" spc="4" dirty="0" smtClean="0">
                <a:latin typeface="Arial"/>
                <a:cs typeface="Arial"/>
              </a:rPr>
              <a:t>pr</a:t>
            </a:r>
            <a:r>
              <a:rPr lang="pt-BR" sz="3200" spc="9" dirty="0" smtClean="0">
                <a:latin typeface="Arial"/>
                <a:cs typeface="Arial"/>
              </a:rPr>
              <a:t>e</a:t>
            </a:r>
            <a:r>
              <a:rPr lang="pt-BR" sz="3200" spc="0" dirty="0" smtClean="0">
                <a:latin typeface="Arial"/>
                <a:cs typeface="Arial"/>
              </a:rPr>
              <a:t>n</a:t>
            </a:r>
            <a:r>
              <a:rPr lang="pt-BR" sz="3200" spc="9" dirty="0" smtClean="0">
                <a:latin typeface="Arial"/>
                <a:cs typeface="Arial"/>
              </a:rPr>
              <a:t>d</a:t>
            </a:r>
            <a:r>
              <a:rPr lang="pt-BR" sz="3200" spc="0" dirty="0" smtClean="0">
                <a:latin typeface="Arial"/>
                <a:cs typeface="Arial"/>
              </a:rPr>
              <a:t>i</a:t>
            </a:r>
            <a:r>
              <a:rPr lang="pt-BR" sz="3200" spc="9" dirty="0" smtClean="0">
                <a:latin typeface="Arial"/>
                <a:cs typeface="Arial"/>
              </a:rPr>
              <a:t>za</a:t>
            </a:r>
            <a:r>
              <a:rPr lang="pt-BR" sz="3200" spc="0" dirty="0" smtClean="0">
                <a:latin typeface="Arial"/>
                <a:cs typeface="Arial"/>
              </a:rPr>
              <a:t>g</a:t>
            </a:r>
            <a:r>
              <a:rPr lang="pt-BR" sz="3200" spc="9" dirty="0" smtClean="0">
                <a:latin typeface="Arial"/>
                <a:cs typeface="Arial"/>
              </a:rPr>
              <a:t>e</a:t>
            </a:r>
            <a:r>
              <a:rPr lang="pt-BR" sz="3200" spc="0" dirty="0" smtClean="0">
                <a:latin typeface="Arial"/>
                <a:cs typeface="Arial"/>
              </a:rPr>
              <a:t>m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39" y="1823136"/>
            <a:ext cx="210907" cy="208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400" spc="27" dirty="0" smtClean="0">
                <a:solidFill>
                  <a:srgbClr val="7F0000"/>
                </a:solidFill>
                <a:latin typeface="Symbol"/>
                <a:cs typeface="Symbol"/>
              </a:rPr>
              <a:t>●</a:t>
            </a:r>
            <a:endParaRPr sz="1400" dirty="0">
              <a:latin typeface="Symbol"/>
              <a:cs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1058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175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13610"/>
            <a:ext cx="2237740" cy="1372869"/>
          </a:xfrm>
          <a:custGeom>
            <a:avLst/>
            <a:gdLst/>
            <a:ahLst/>
            <a:cxnLst/>
            <a:rect l="l" t="t" r="r" b="b"/>
            <a:pathLst>
              <a:path w="2237740" h="1372869">
                <a:moveTo>
                  <a:pt x="427990" y="229869"/>
                </a:moveTo>
                <a:lnTo>
                  <a:pt x="519430" y="496569"/>
                </a:lnTo>
                <a:lnTo>
                  <a:pt x="76200" y="525779"/>
                </a:lnTo>
                <a:lnTo>
                  <a:pt x="367030" y="736600"/>
                </a:lnTo>
                <a:lnTo>
                  <a:pt x="0" y="808434"/>
                </a:lnTo>
                <a:lnTo>
                  <a:pt x="0" y="839657"/>
                </a:lnTo>
                <a:lnTo>
                  <a:pt x="303530" y="976629"/>
                </a:lnTo>
                <a:lnTo>
                  <a:pt x="87630" y="1132839"/>
                </a:lnTo>
                <a:lnTo>
                  <a:pt x="459740" y="1158239"/>
                </a:lnTo>
                <a:lnTo>
                  <a:pt x="472440" y="1372869"/>
                </a:lnTo>
                <a:lnTo>
                  <a:pt x="748030" y="1151889"/>
                </a:lnTo>
                <a:lnTo>
                  <a:pt x="955669" y="1151889"/>
                </a:lnTo>
                <a:lnTo>
                  <a:pt x="995680" y="1103629"/>
                </a:lnTo>
                <a:lnTo>
                  <a:pt x="1210727" y="1103629"/>
                </a:lnTo>
                <a:lnTo>
                  <a:pt x="1240790" y="1012189"/>
                </a:lnTo>
                <a:lnTo>
                  <a:pt x="1517750" y="1012189"/>
                </a:lnTo>
                <a:lnTo>
                  <a:pt x="1501140" y="911860"/>
                </a:lnTo>
                <a:lnTo>
                  <a:pt x="1847605" y="911860"/>
                </a:lnTo>
                <a:lnTo>
                  <a:pt x="1685289" y="782319"/>
                </a:lnTo>
                <a:lnTo>
                  <a:pt x="1884680" y="717550"/>
                </a:lnTo>
                <a:lnTo>
                  <a:pt x="1748789" y="598169"/>
                </a:lnTo>
                <a:lnTo>
                  <a:pt x="2237740" y="422910"/>
                </a:lnTo>
                <a:lnTo>
                  <a:pt x="1685289" y="415289"/>
                </a:lnTo>
                <a:lnTo>
                  <a:pt x="1693454" y="405129"/>
                </a:lnTo>
                <a:lnTo>
                  <a:pt x="855980" y="405129"/>
                </a:lnTo>
                <a:lnTo>
                  <a:pt x="427990" y="229869"/>
                </a:lnTo>
              </a:path>
              <a:path w="2237740" h="1372869">
                <a:moveTo>
                  <a:pt x="955669" y="1151889"/>
                </a:moveTo>
                <a:lnTo>
                  <a:pt x="748030" y="1151889"/>
                </a:lnTo>
                <a:lnTo>
                  <a:pt x="872490" y="1252219"/>
                </a:lnTo>
                <a:lnTo>
                  <a:pt x="955669" y="1151889"/>
                </a:lnTo>
              </a:path>
              <a:path w="2237740" h="1372869">
                <a:moveTo>
                  <a:pt x="1210727" y="1103629"/>
                </a:moveTo>
                <a:lnTo>
                  <a:pt x="995680" y="1103629"/>
                </a:lnTo>
                <a:lnTo>
                  <a:pt x="1179830" y="1197610"/>
                </a:lnTo>
                <a:lnTo>
                  <a:pt x="1210727" y="1103629"/>
                </a:lnTo>
              </a:path>
              <a:path w="2237740" h="1372869">
                <a:moveTo>
                  <a:pt x="1517750" y="1012189"/>
                </a:moveTo>
                <a:lnTo>
                  <a:pt x="1240790" y="1012189"/>
                </a:lnTo>
                <a:lnTo>
                  <a:pt x="1532890" y="1103629"/>
                </a:lnTo>
                <a:lnTo>
                  <a:pt x="1517750" y="1012189"/>
                </a:lnTo>
              </a:path>
              <a:path w="2237740" h="1372869">
                <a:moveTo>
                  <a:pt x="1847605" y="911860"/>
                </a:moveTo>
                <a:lnTo>
                  <a:pt x="1501140" y="911860"/>
                </a:lnTo>
                <a:lnTo>
                  <a:pt x="1949450" y="993139"/>
                </a:lnTo>
                <a:lnTo>
                  <a:pt x="1847605" y="911860"/>
                </a:lnTo>
              </a:path>
              <a:path w="2237740" h="1372869">
                <a:moveTo>
                  <a:pt x="980440" y="119379"/>
                </a:moveTo>
                <a:lnTo>
                  <a:pt x="855980" y="405129"/>
                </a:lnTo>
                <a:lnTo>
                  <a:pt x="1693454" y="405129"/>
                </a:lnTo>
                <a:lnTo>
                  <a:pt x="1724070" y="367029"/>
                </a:lnTo>
                <a:lnTo>
                  <a:pt x="1488440" y="367029"/>
                </a:lnTo>
                <a:lnTo>
                  <a:pt x="1495400" y="275589"/>
                </a:lnTo>
                <a:lnTo>
                  <a:pt x="1164590" y="275589"/>
                </a:lnTo>
                <a:lnTo>
                  <a:pt x="980440" y="119379"/>
                </a:lnTo>
              </a:path>
              <a:path w="2237740" h="1372869">
                <a:moveTo>
                  <a:pt x="1856739" y="201929"/>
                </a:moveTo>
                <a:lnTo>
                  <a:pt x="1488440" y="367029"/>
                </a:lnTo>
                <a:lnTo>
                  <a:pt x="1724070" y="367029"/>
                </a:lnTo>
                <a:lnTo>
                  <a:pt x="1856739" y="201929"/>
                </a:lnTo>
              </a:path>
              <a:path w="2237740" h="1372869">
                <a:moveTo>
                  <a:pt x="1516380" y="0"/>
                </a:moveTo>
                <a:lnTo>
                  <a:pt x="1164590" y="275589"/>
                </a:lnTo>
                <a:lnTo>
                  <a:pt x="1495400" y="275589"/>
                </a:lnTo>
                <a:lnTo>
                  <a:pt x="1516380" y="0"/>
                </a:lnTo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13610"/>
            <a:ext cx="2237740" cy="1372869"/>
          </a:xfrm>
          <a:custGeom>
            <a:avLst/>
            <a:gdLst/>
            <a:ahLst/>
            <a:cxnLst/>
            <a:rect l="l" t="t" r="r" b="b"/>
            <a:pathLst>
              <a:path w="2237740" h="1372869">
                <a:moveTo>
                  <a:pt x="1212850" y="275589"/>
                </a:moveTo>
                <a:lnTo>
                  <a:pt x="1028700" y="119379"/>
                </a:lnTo>
                <a:lnTo>
                  <a:pt x="904240" y="405129"/>
                </a:lnTo>
                <a:lnTo>
                  <a:pt x="476250" y="229869"/>
                </a:lnTo>
                <a:lnTo>
                  <a:pt x="567690" y="496569"/>
                </a:lnTo>
                <a:lnTo>
                  <a:pt x="124460" y="525779"/>
                </a:lnTo>
                <a:lnTo>
                  <a:pt x="415289" y="736600"/>
                </a:lnTo>
                <a:lnTo>
                  <a:pt x="48260" y="808434"/>
                </a:lnTo>
              </a:path>
              <a:path w="2237740" h="1372869">
                <a:moveTo>
                  <a:pt x="48260" y="839657"/>
                </a:moveTo>
                <a:lnTo>
                  <a:pt x="351790" y="976629"/>
                </a:lnTo>
                <a:lnTo>
                  <a:pt x="135890" y="1132839"/>
                </a:lnTo>
                <a:lnTo>
                  <a:pt x="508000" y="1158239"/>
                </a:lnTo>
                <a:lnTo>
                  <a:pt x="520700" y="1372869"/>
                </a:lnTo>
                <a:lnTo>
                  <a:pt x="796290" y="1151889"/>
                </a:lnTo>
                <a:lnTo>
                  <a:pt x="920750" y="1252219"/>
                </a:lnTo>
                <a:lnTo>
                  <a:pt x="1043940" y="1103629"/>
                </a:lnTo>
                <a:lnTo>
                  <a:pt x="1228090" y="1197610"/>
                </a:lnTo>
                <a:lnTo>
                  <a:pt x="1289050" y="1012189"/>
                </a:lnTo>
                <a:lnTo>
                  <a:pt x="1581150" y="1103629"/>
                </a:lnTo>
                <a:lnTo>
                  <a:pt x="1549400" y="911860"/>
                </a:lnTo>
                <a:lnTo>
                  <a:pt x="1997710" y="993139"/>
                </a:lnTo>
                <a:lnTo>
                  <a:pt x="1733550" y="782319"/>
                </a:lnTo>
                <a:lnTo>
                  <a:pt x="1932940" y="717550"/>
                </a:lnTo>
                <a:lnTo>
                  <a:pt x="1797050" y="598169"/>
                </a:lnTo>
                <a:lnTo>
                  <a:pt x="2286000" y="422910"/>
                </a:lnTo>
                <a:lnTo>
                  <a:pt x="1733550" y="415289"/>
                </a:lnTo>
                <a:lnTo>
                  <a:pt x="1905000" y="201929"/>
                </a:lnTo>
                <a:lnTo>
                  <a:pt x="1536700" y="367029"/>
                </a:lnTo>
                <a:lnTo>
                  <a:pt x="1564640" y="0"/>
                </a:lnTo>
                <a:lnTo>
                  <a:pt x="1212850" y="275589"/>
                </a:lnTo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800" y="3657600"/>
            <a:ext cx="5029200" cy="685800"/>
          </a:xfrm>
          <a:custGeom>
            <a:avLst/>
            <a:gdLst/>
            <a:ahLst/>
            <a:cxnLst/>
            <a:rect l="l" t="t" r="r" b="b"/>
            <a:pathLst>
              <a:path w="5029200" h="685800">
                <a:moveTo>
                  <a:pt x="114300" y="0"/>
                </a:moveTo>
                <a:lnTo>
                  <a:pt x="74637" y="8776"/>
                </a:lnTo>
                <a:lnTo>
                  <a:pt x="39464" y="32113"/>
                </a:lnTo>
                <a:lnTo>
                  <a:pt x="13272" y="65519"/>
                </a:lnTo>
                <a:lnTo>
                  <a:pt x="550" y="104505"/>
                </a:lnTo>
                <a:lnTo>
                  <a:pt x="0" y="571500"/>
                </a:lnTo>
                <a:lnTo>
                  <a:pt x="1030" y="584942"/>
                </a:lnTo>
                <a:lnTo>
                  <a:pt x="15159" y="623607"/>
                </a:lnTo>
                <a:lnTo>
                  <a:pt x="42351" y="656285"/>
                </a:lnTo>
                <a:lnTo>
                  <a:pt x="78116" y="678487"/>
                </a:lnTo>
                <a:lnTo>
                  <a:pt x="4914900" y="685800"/>
                </a:lnTo>
                <a:lnTo>
                  <a:pt x="4928342" y="684769"/>
                </a:lnTo>
                <a:lnTo>
                  <a:pt x="4967007" y="670640"/>
                </a:lnTo>
                <a:lnTo>
                  <a:pt x="4999685" y="643448"/>
                </a:lnTo>
                <a:lnTo>
                  <a:pt x="5021887" y="607683"/>
                </a:lnTo>
                <a:lnTo>
                  <a:pt x="5029200" y="114300"/>
                </a:lnTo>
                <a:lnTo>
                  <a:pt x="5028169" y="100857"/>
                </a:lnTo>
                <a:lnTo>
                  <a:pt x="5014040" y="62192"/>
                </a:lnTo>
                <a:lnTo>
                  <a:pt x="4986848" y="29514"/>
                </a:lnTo>
                <a:lnTo>
                  <a:pt x="4951083" y="7312"/>
                </a:lnTo>
                <a:lnTo>
                  <a:pt x="114300" y="0"/>
                </a:lnTo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8800" y="3657600"/>
            <a:ext cx="5029200" cy="685800"/>
          </a:xfrm>
          <a:custGeom>
            <a:avLst/>
            <a:gdLst/>
            <a:ahLst/>
            <a:cxnLst/>
            <a:rect l="l" t="t" r="r" b="b"/>
            <a:pathLst>
              <a:path w="5029200" h="685800">
                <a:moveTo>
                  <a:pt x="114300" y="0"/>
                </a:moveTo>
                <a:lnTo>
                  <a:pt x="74637" y="8776"/>
                </a:lnTo>
                <a:lnTo>
                  <a:pt x="39464" y="32113"/>
                </a:lnTo>
                <a:lnTo>
                  <a:pt x="13272" y="65519"/>
                </a:lnTo>
                <a:lnTo>
                  <a:pt x="550" y="104505"/>
                </a:lnTo>
                <a:lnTo>
                  <a:pt x="0" y="571500"/>
                </a:lnTo>
                <a:lnTo>
                  <a:pt x="1030" y="584942"/>
                </a:lnTo>
                <a:lnTo>
                  <a:pt x="15159" y="623607"/>
                </a:lnTo>
                <a:lnTo>
                  <a:pt x="42351" y="656285"/>
                </a:lnTo>
                <a:lnTo>
                  <a:pt x="78116" y="678487"/>
                </a:lnTo>
                <a:lnTo>
                  <a:pt x="4914900" y="685800"/>
                </a:lnTo>
                <a:lnTo>
                  <a:pt x="4928342" y="684769"/>
                </a:lnTo>
                <a:lnTo>
                  <a:pt x="4967007" y="670640"/>
                </a:lnTo>
                <a:lnTo>
                  <a:pt x="4999685" y="643448"/>
                </a:lnTo>
                <a:lnTo>
                  <a:pt x="5021887" y="607683"/>
                </a:lnTo>
                <a:lnTo>
                  <a:pt x="5029200" y="114300"/>
                </a:lnTo>
                <a:lnTo>
                  <a:pt x="5028169" y="100857"/>
                </a:lnTo>
                <a:lnTo>
                  <a:pt x="5014040" y="62192"/>
                </a:lnTo>
                <a:lnTo>
                  <a:pt x="4986848" y="29514"/>
                </a:lnTo>
                <a:lnTo>
                  <a:pt x="4951083" y="7312"/>
                </a:lnTo>
                <a:lnTo>
                  <a:pt x="114300" y="0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0" y="3200400"/>
            <a:ext cx="170180" cy="110489"/>
          </a:xfrm>
          <a:custGeom>
            <a:avLst/>
            <a:gdLst/>
            <a:ahLst/>
            <a:cxnLst/>
            <a:rect l="l" t="t" r="r" b="b"/>
            <a:pathLst>
              <a:path w="170180" h="110489">
                <a:moveTo>
                  <a:pt x="0" y="0"/>
                </a:moveTo>
                <a:lnTo>
                  <a:pt x="130810" y="110489"/>
                </a:lnTo>
                <a:lnTo>
                  <a:pt x="170180" y="1016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20850" y="3248660"/>
            <a:ext cx="1022350" cy="408939"/>
          </a:xfrm>
          <a:custGeom>
            <a:avLst/>
            <a:gdLst/>
            <a:ahLst/>
            <a:cxnLst/>
            <a:rect l="l" t="t" r="r" b="b"/>
            <a:pathLst>
              <a:path w="1022350" h="408939">
                <a:moveTo>
                  <a:pt x="1022350" y="408939"/>
                </a:moveTo>
                <a:lnTo>
                  <a:pt x="0" y="0"/>
                </a:lnTo>
              </a:path>
            </a:pathLst>
          </a:custGeom>
          <a:ln w="1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71800" y="2514600"/>
            <a:ext cx="129539" cy="166370"/>
          </a:xfrm>
          <a:custGeom>
            <a:avLst/>
            <a:gdLst/>
            <a:ahLst/>
            <a:cxnLst/>
            <a:rect l="l" t="t" r="r" b="b"/>
            <a:pathLst>
              <a:path w="129539" h="166370">
                <a:moveTo>
                  <a:pt x="0" y="0"/>
                </a:moveTo>
                <a:lnTo>
                  <a:pt x="36830" y="166370"/>
                </a:lnTo>
                <a:lnTo>
                  <a:pt x="129539" y="11176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37839" y="2626360"/>
            <a:ext cx="619760" cy="1031239"/>
          </a:xfrm>
          <a:custGeom>
            <a:avLst/>
            <a:gdLst/>
            <a:ahLst/>
            <a:cxnLst/>
            <a:rect l="l" t="t" r="r" b="b"/>
            <a:pathLst>
              <a:path w="619760" h="1031239">
                <a:moveTo>
                  <a:pt x="619760" y="1031239"/>
                </a:moveTo>
                <a:lnTo>
                  <a:pt x="0" y="0"/>
                </a:lnTo>
              </a:path>
            </a:pathLst>
          </a:custGeom>
          <a:ln w="1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20590" y="2286000"/>
            <a:ext cx="106680" cy="168910"/>
          </a:xfrm>
          <a:custGeom>
            <a:avLst/>
            <a:gdLst/>
            <a:ahLst/>
            <a:cxnLst/>
            <a:rect l="l" t="t" r="r" b="b"/>
            <a:pathLst>
              <a:path w="106680" h="168910">
                <a:moveTo>
                  <a:pt x="80010" y="0"/>
                </a:moveTo>
                <a:lnTo>
                  <a:pt x="0" y="151129"/>
                </a:lnTo>
                <a:lnTo>
                  <a:pt x="106680" y="168910"/>
                </a:lnTo>
                <a:lnTo>
                  <a:pt x="8001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0" y="2414270"/>
            <a:ext cx="207010" cy="1243329"/>
          </a:xfrm>
          <a:custGeom>
            <a:avLst/>
            <a:gdLst/>
            <a:ahLst/>
            <a:cxnLst/>
            <a:rect l="l" t="t" r="r" b="b"/>
            <a:pathLst>
              <a:path w="207010" h="1243329">
                <a:moveTo>
                  <a:pt x="0" y="1243329"/>
                </a:moveTo>
                <a:lnTo>
                  <a:pt x="207010" y="0"/>
                </a:lnTo>
              </a:path>
            </a:pathLst>
          </a:custGeom>
          <a:ln w="1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45019" y="2971800"/>
            <a:ext cx="170179" cy="106679"/>
          </a:xfrm>
          <a:custGeom>
            <a:avLst/>
            <a:gdLst/>
            <a:ahLst/>
            <a:cxnLst/>
            <a:rect l="l" t="t" r="r" b="b"/>
            <a:pathLst>
              <a:path w="170179" h="106679">
                <a:moveTo>
                  <a:pt x="170179" y="0"/>
                </a:moveTo>
                <a:lnTo>
                  <a:pt x="0" y="6350"/>
                </a:lnTo>
                <a:lnTo>
                  <a:pt x="36829" y="106679"/>
                </a:lnTo>
                <a:lnTo>
                  <a:pt x="170179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86400" y="3017520"/>
            <a:ext cx="1706879" cy="640079"/>
          </a:xfrm>
          <a:custGeom>
            <a:avLst/>
            <a:gdLst/>
            <a:ahLst/>
            <a:cxnLst/>
            <a:rect l="l" t="t" r="r" b="b"/>
            <a:pathLst>
              <a:path w="1706879" h="640079">
                <a:moveTo>
                  <a:pt x="0" y="640079"/>
                </a:moveTo>
                <a:lnTo>
                  <a:pt x="1706879" y="0"/>
                </a:lnTo>
              </a:path>
            </a:pathLst>
          </a:custGeom>
          <a:ln w="1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50100" y="5123179"/>
            <a:ext cx="165100" cy="134619"/>
          </a:xfrm>
          <a:custGeom>
            <a:avLst/>
            <a:gdLst/>
            <a:ahLst/>
            <a:cxnLst/>
            <a:rect l="l" t="t" r="r" b="b"/>
            <a:pathLst>
              <a:path w="165100" h="134620">
                <a:moveTo>
                  <a:pt x="60959" y="0"/>
                </a:moveTo>
                <a:lnTo>
                  <a:pt x="0" y="90170"/>
                </a:lnTo>
                <a:lnTo>
                  <a:pt x="165100" y="134620"/>
                </a:lnTo>
                <a:lnTo>
                  <a:pt x="60959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43600" y="4343400"/>
            <a:ext cx="1263650" cy="842010"/>
          </a:xfrm>
          <a:custGeom>
            <a:avLst/>
            <a:gdLst/>
            <a:ahLst/>
            <a:cxnLst/>
            <a:rect l="l" t="t" r="r" b="b"/>
            <a:pathLst>
              <a:path w="1263650" h="842010">
                <a:moveTo>
                  <a:pt x="0" y="0"/>
                </a:moveTo>
                <a:lnTo>
                  <a:pt x="1263650" y="842010"/>
                </a:lnTo>
              </a:path>
            </a:pathLst>
          </a:custGeom>
          <a:ln w="1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09159" y="5087620"/>
            <a:ext cx="104139" cy="170180"/>
          </a:xfrm>
          <a:custGeom>
            <a:avLst/>
            <a:gdLst/>
            <a:ahLst/>
            <a:cxnLst/>
            <a:rect l="l" t="t" r="r" b="b"/>
            <a:pathLst>
              <a:path w="104139" h="170179">
                <a:moveTo>
                  <a:pt x="104139" y="0"/>
                </a:moveTo>
                <a:lnTo>
                  <a:pt x="0" y="26669"/>
                </a:lnTo>
                <a:lnTo>
                  <a:pt x="91439" y="170179"/>
                </a:lnTo>
                <a:lnTo>
                  <a:pt x="104139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00" y="4343400"/>
            <a:ext cx="196850" cy="788669"/>
          </a:xfrm>
          <a:custGeom>
            <a:avLst/>
            <a:gdLst/>
            <a:ahLst/>
            <a:cxnLst/>
            <a:rect l="l" t="t" r="r" b="b"/>
            <a:pathLst>
              <a:path w="196850" h="788670">
                <a:moveTo>
                  <a:pt x="0" y="0"/>
                </a:moveTo>
                <a:lnTo>
                  <a:pt x="196850" y="788669"/>
                </a:lnTo>
              </a:path>
            </a:pathLst>
          </a:custGeom>
          <a:ln w="1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14600" y="5544820"/>
            <a:ext cx="102869" cy="170180"/>
          </a:xfrm>
          <a:custGeom>
            <a:avLst/>
            <a:gdLst/>
            <a:ahLst/>
            <a:cxnLst/>
            <a:rect l="l" t="t" r="r" b="b"/>
            <a:pathLst>
              <a:path w="102869" h="170179">
                <a:moveTo>
                  <a:pt x="0" y="0"/>
                </a:moveTo>
                <a:lnTo>
                  <a:pt x="0" y="170179"/>
                </a:lnTo>
                <a:lnTo>
                  <a:pt x="102869" y="34289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55239" y="4343400"/>
            <a:ext cx="416560" cy="1248410"/>
          </a:xfrm>
          <a:custGeom>
            <a:avLst/>
            <a:gdLst/>
            <a:ahLst/>
            <a:cxnLst/>
            <a:rect l="l" t="t" r="r" b="b"/>
            <a:pathLst>
              <a:path w="416560" h="1248410">
                <a:moveTo>
                  <a:pt x="416560" y="0"/>
                </a:moveTo>
                <a:lnTo>
                  <a:pt x="0" y="1248410"/>
                </a:lnTo>
              </a:path>
            </a:pathLst>
          </a:custGeom>
          <a:ln w="1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71600" y="4679950"/>
            <a:ext cx="168909" cy="120650"/>
          </a:xfrm>
          <a:custGeom>
            <a:avLst/>
            <a:gdLst/>
            <a:ahLst/>
            <a:cxnLst/>
            <a:rect l="l" t="t" r="r" b="b"/>
            <a:pathLst>
              <a:path w="168909" h="120650">
                <a:moveTo>
                  <a:pt x="120650" y="0"/>
                </a:moveTo>
                <a:lnTo>
                  <a:pt x="0" y="120650"/>
                </a:lnTo>
                <a:lnTo>
                  <a:pt x="168909" y="96519"/>
                </a:lnTo>
                <a:lnTo>
                  <a:pt x="12065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87169" y="4343400"/>
            <a:ext cx="798830" cy="398780"/>
          </a:xfrm>
          <a:custGeom>
            <a:avLst/>
            <a:gdLst/>
            <a:ahLst/>
            <a:cxnLst/>
            <a:rect l="l" t="t" r="r" b="b"/>
            <a:pathLst>
              <a:path w="798830" h="398779">
                <a:moveTo>
                  <a:pt x="798830" y="0"/>
                </a:moveTo>
                <a:lnTo>
                  <a:pt x="0" y="398780"/>
                </a:lnTo>
              </a:path>
            </a:pathLst>
          </a:custGeom>
          <a:ln w="1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73430" y="659716"/>
            <a:ext cx="2732808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P</a:t>
            </a:r>
            <a:r>
              <a:rPr sz="4400" b="1" spc="9" dirty="0" smtClean="0">
                <a:solidFill>
                  <a:srgbClr val="188989"/>
                </a:solidFill>
                <a:latin typeface="Arial"/>
                <a:cs typeface="Arial"/>
              </a:rPr>
              <a:t>r</a:t>
            </a: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o</a:t>
            </a:r>
            <a:r>
              <a:rPr sz="4400" b="1" spc="-9" dirty="0" smtClean="0">
                <a:solidFill>
                  <a:srgbClr val="188989"/>
                </a:solidFill>
                <a:latin typeface="Arial"/>
                <a:cs typeface="Arial"/>
              </a:rPr>
              <a:t>g</a:t>
            </a:r>
            <a:r>
              <a:rPr sz="4400" b="1" spc="9" dirty="0" smtClean="0">
                <a:solidFill>
                  <a:srgbClr val="188989"/>
                </a:solidFill>
                <a:latin typeface="Arial"/>
                <a:cs typeface="Arial"/>
              </a:rPr>
              <a:t>r</a:t>
            </a:r>
            <a:r>
              <a:rPr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a</a:t>
            </a: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ma</a:t>
            </a:r>
            <a:endParaRPr sz="4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39490" y="659716"/>
            <a:ext cx="774124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de</a:t>
            </a:r>
            <a:endParaRPr sz="4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46955" y="659716"/>
            <a:ext cx="3973818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A</a:t>
            </a: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p</a:t>
            </a:r>
            <a:r>
              <a:rPr sz="4400" b="1" spc="9" dirty="0" smtClean="0">
                <a:solidFill>
                  <a:srgbClr val="188989"/>
                </a:solidFill>
                <a:latin typeface="Arial"/>
                <a:cs typeface="Arial"/>
              </a:rPr>
              <a:t>r</a:t>
            </a:r>
            <a:r>
              <a:rPr sz="4400" b="1" spc="-4" dirty="0" smtClean="0">
                <a:solidFill>
                  <a:srgbClr val="188989"/>
                </a:solidFill>
                <a:latin typeface="Arial"/>
                <a:cs typeface="Arial"/>
              </a:rPr>
              <a:t>e</a:t>
            </a: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ndi</a:t>
            </a:r>
            <a:r>
              <a:rPr sz="4400" b="1" spc="4" dirty="0" smtClean="0">
                <a:solidFill>
                  <a:srgbClr val="188989"/>
                </a:solidFill>
                <a:latin typeface="Arial"/>
                <a:cs typeface="Arial"/>
              </a:rPr>
              <a:t>za</a:t>
            </a: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g</a:t>
            </a:r>
            <a:r>
              <a:rPr sz="4400" b="1" spc="-4" dirty="0" smtClean="0">
                <a:solidFill>
                  <a:srgbClr val="188989"/>
                </a:solidFill>
                <a:latin typeface="Arial"/>
                <a:cs typeface="Arial"/>
              </a:rPr>
              <a:t>e</a:t>
            </a:r>
            <a:r>
              <a:rPr sz="4400" b="1" spc="0" dirty="0" smtClean="0">
                <a:solidFill>
                  <a:srgbClr val="188989"/>
                </a:solidFill>
                <a:latin typeface="Arial"/>
                <a:cs typeface="Arial"/>
              </a:rPr>
              <a:t>m</a:t>
            </a:r>
            <a:endParaRPr sz="4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35070" y="1653722"/>
            <a:ext cx="2474976" cy="510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9"/>
              </a:lnSpc>
              <a:spcBef>
                <a:spcPts val="97"/>
              </a:spcBef>
            </a:pPr>
            <a:r>
              <a:rPr lang="pt-BR" sz="1800" spc="0" dirty="0" smtClean="0">
                <a:latin typeface="Arial"/>
                <a:cs typeface="Arial"/>
              </a:rPr>
              <a:t>SKLEARN</a:t>
            </a:r>
          </a:p>
          <a:p>
            <a:pPr algn="ctr">
              <a:lnSpc>
                <a:spcPts val="1939"/>
              </a:lnSpc>
              <a:spcBef>
                <a:spcPts val="97"/>
              </a:spcBef>
            </a:pPr>
            <a:r>
              <a:rPr lang="pt-BR" dirty="0" smtClean="0">
                <a:latin typeface="Arial"/>
                <a:cs typeface="Arial"/>
              </a:rPr>
              <a:t>SCIKITLEAN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01468" y="1882322"/>
            <a:ext cx="1904770" cy="510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3205" marR="258765" algn="ctr">
              <a:lnSpc>
                <a:spcPts val="1939"/>
              </a:lnSpc>
              <a:spcBef>
                <a:spcPts val="97"/>
              </a:spcBef>
            </a:pPr>
            <a:r>
              <a:rPr lang="pt-BR" spc="-9" dirty="0" smtClean="0">
                <a:latin typeface="Arial"/>
                <a:cs typeface="Arial"/>
              </a:rPr>
              <a:t>HMM</a:t>
            </a:r>
            <a:r>
              <a:rPr lang="pt-BR" sz="1800" spc="-9" dirty="0" smtClean="0">
                <a:latin typeface="Arial"/>
                <a:cs typeface="Arial"/>
              </a:rPr>
              <a:t>LEARN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02070" y="2339522"/>
            <a:ext cx="2236089" cy="510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9"/>
              </a:lnSpc>
              <a:spcBef>
                <a:spcPts val="97"/>
              </a:spcBef>
            </a:pPr>
            <a:r>
              <a:rPr lang="pt-BR" dirty="0" smtClean="0">
                <a:latin typeface="Arial"/>
                <a:cs typeface="Arial"/>
              </a:rPr>
              <a:t>OPENCV</a:t>
            </a:r>
          </a:p>
          <a:p>
            <a:pPr algn="ctr">
              <a:lnSpc>
                <a:spcPts val="1939"/>
              </a:lnSpc>
              <a:spcBef>
                <a:spcPts val="97"/>
              </a:spcBef>
            </a:pPr>
            <a:r>
              <a:rPr lang="pt-BR" sz="1800" dirty="0" smtClean="0">
                <a:latin typeface="Arial"/>
                <a:cs typeface="Arial"/>
              </a:rPr>
              <a:t>OPENFACE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7438" y="2800350"/>
            <a:ext cx="1397851" cy="510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4785" marR="201816" algn="ctr">
              <a:lnSpc>
                <a:spcPts val="1939"/>
              </a:lnSpc>
              <a:spcBef>
                <a:spcPts val="97"/>
              </a:spcBef>
            </a:pPr>
            <a:r>
              <a:rPr lang="pt-BR" spc="-11" dirty="0" smtClean="0">
                <a:latin typeface="Arial"/>
                <a:cs typeface="Arial"/>
              </a:rPr>
              <a:t>PYBRAIN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2769" y="3711121"/>
            <a:ext cx="76962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-9" dirty="0" smtClean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800" b="1" spc="9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b="1" spc="0" dirty="0" smtClean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1800" b="1" spc="-9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32250" y="3835400"/>
            <a:ext cx="1776679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pt-BR" sz="3200" spc="4" dirty="0" smtClean="0">
                <a:latin typeface="Arial"/>
                <a:cs typeface="Arial"/>
              </a:rPr>
              <a:t>Python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4669" y="4965882"/>
            <a:ext cx="1465970" cy="8559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lang="pt-BR" sz="2800" spc="-9" dirty="0" err="1" smtClean="0">
                <a:latin typeface="Arial"/>
                <a:cs typeface="Arial"/>
              </a:rPr>
              <a:t>IoT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43070" y="5311321"/>
            <a:ext cx="1424822" cy="510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374" marR="96681" algn="ctr">
              <a:lnSpc>
                <a:spcPts val="1939"/>
              </a:lnSpc>
              <a:spcBef>
                <a:spcPts val="97"/>
              </a:spcBef>
            </a:pPr>
            <a:r>
              <a:rPr lang="pt-BR" spc="-9" dirty="0" smtClean="0">
                <a:latin typeface="Arial"/>
                <a:cs typeface="Arial"/>
              </a:rPr>
              <a:t>PYCNC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402071" y="5311320"/>
            <a:ext cx="1808980" cy="7955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lang="pt-BR" dirty="0" smtClean="0">
                <a:latin typeface="Arial"/>
                <a:cs typeface="Arial"/>
              </a:rPr>
              <a:t>PYSCADA</a:t>
            </a:r>
          </a:p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lang="pt-BR" dirty="0" smtClean="0">
                <a:latin typeface="Arial"/>
                <a:cs typeface="Arial"/>
              </a:rPr>
              <a:t>SCADABR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906270" y="5768520"/>
            <a:ext cx="1427832" cy="6767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lang="pt-BR" spc="-9" dirty="0" smtClean="0">
                <a:latin typeface="Arial"/>
                <a:cs typeface="Arial"/>
              </a:rPr>
              <a:t>ARDUÍNO</a:t>
            </a:r>
          </a:p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lang="pt-BR" spc="-9" dirty="0" smtClean="0">
                <a:latin typeface="Arial"/>
                <a:cs typeface="Arial"/>
              </a:rPr>
              <a:t>RASPBERRY</a:t>
            </a:r>
          </a:p>
          <a:p>
            <a:pPr marL="12700">
              <a:lnSpc>
                <a:spcPts val="1939"/>
              </a:lnSpc>
              <a:spcBef>
                <a:spcPts val="97"/>
              </a:spcBef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591550" y="6890188"/>
            <a:ext cx="24257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dirty="0">
                <a:latin typeface="Times New Roman"/>
                <a:cs typeface="Times New Roman"/>
              </a:rPr>
              <a:t>9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1" name="object 19"/>
          <p:cNvSpPr txBox="1"/>
          <p:nvPr/>
        </p:nvSpPr>
        <p:spPr>
          <a:xfrm>
            <a:off x="599440" y="7156450"/>
            <a:ext cx="7853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lang="pt-BR" sz="1400" spc="0" dirty="0" smtClean="0">
                <a:latin typeface="Times New Roman"/>
                <a:cs typeface="Times New Roman"/>
              </a:rPr>
              <a:t>Material Elaborado pelo palestrante Fabiano </a:t>
            </a:r>
            <a:r>
              <a:rPr lang="pt-BR" sz="1400" spc="0" dirty="0" err="1" smtClean="0">
                <a:latin typeface="Times New Roman"/>
                <a:cs typeface="Times New Roman"/>
              </a:rPr>
              <a:t>Stingelin</a:t>
            </a:r>
            <a:r>
              <a:rPr lang="pt-BR" sz="1400" spc="0" dirty="0" smtClean="0">
                <a:latin typeface="Times New Roman"/>
                <a:cs typeface="Times New Roman"/>
              </a:rPr>
              <a:t> Cardoso – PYCON AMAZÔNIA – 13/08/2017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13114</TotalTime>
  <Words>1339</Words>
  <Application>Microsoft Office PowerPoint</Application>
  <PresentationFormat>Personalizar</PresentationFormat>
  <Paragraphs>449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Fabiano Stingelin</dc:creator>
  <cp:lastModifiedBy>Fabiano Stingelin</cp:lastModifiedBy>
  <cp:revision>74</cp:revision>
  <dcterms:modified xsi:type="dcterms:W3CDTF">2017-08-10T21:44:09Z</dcterms:modified>
</cp:coreProperties>
</file>